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Lst>
  <p:sldSz cx="7560000" cy="10692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3.xml"/><Relationship Id="rId4" Type="http://schemas.openxmlformats.org/officeDocument/2006/relationships/slide" Target="slide7.xml"/><Relationship Id="rId5" Type="http://schemas.openxmlformats.org/officeDocument/2006/relationships/slide" Target="slide10.xml"/><Relationship Id="rId6" Type="http://schemas.openxmlformats.org/officeDocument/2006/relationships/slide" Target="slide14.xml"/><Relationship Id="rId7" Type="http://schemas.openxmlformats.org/officeDocument/2006/relationships/slide" Target="slide22.xml"/><Relationship Id="rId8" Type="http://schemas.openxmlformats.org/officeDocument/2006/relationships/slide" Target="slide4.xml"/><Relationship Id="rId9" Type="http://schemas.openxmlformats.org/officeDocument/2006/relationships/slide" Target="slide38.xml"/><Relationship Id="rId10" Type="http://schemas.openxmlformats.org/officeDocument/2006/relationships/slide" Target="slide4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7.xml"/><Relationship Id="rId4" Type="http://schemas.openxmlformats.org/officeDocument/2006/relationships/slide" Target="slide10.xml"/><Relationship Id="rId5" Type="http://schemas.openxmlformats.org/officeDocument/2006/relationships/slide" Target="slide11.xml"/><Relationship Id="rId6" Type="http://schemas.openxmlformats.org/officeDocument/2006/relationships/slide" Target="slide14.xml"/><Relationship Id="rId7" Type="http://schemas.openxmlformats.org/officeDocument/2006/relationships/slide" Target="slide15.xml"/><Relationship Id="rId8" Type="http://schemas.openxmlformats.org/officeDocument/2006/relationships/slide" Target="slide16.xml"/><Relationship Id="rId9" Type="http://schemas.openxmlformats.org/officeDocument/2006/relationships/slide" Target="slide17.xml"/><Relationship Id="rId10" Type="http://schemas.openxmlformats.org/officeDocument/2006/relationships/slide" Target="slide18.xml"/><Relationship Id="rId11" Type="http://schemas.openxmlformats.org/officeDocument/2006/relationships/slide" Target="slide22.xml"/><Relationship Id="rId12" Type="http://schemas.openxmlformats.org/officeDocument/2006/relationships/slide" Target="slide24.xml"/><Relationship Id="rId13" Type="http://schemas.openxmlformats.org/officeDocument/2006/relationships/slide" Target="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30.xml"/><Relationship Id="rId4" Type="http://schemas.openxmlformats.org/officeDocument/2006/relationships/slide" Target="slide38.xml"/><Relationship Id="rId5" Type="http://schemas.openxmlformats.org/officeDocument/2006/relationships/slide" Target="slide39.xml"/><Relationship Id="rId6" Type="http://schemas.openxmlformats.org/officeDocument/2006/relationships/slide" Target="slide40.xml"/><Relationship Id="rId7" Type="http://schemas.openxmlformats.org/officeDocument/2006/relationships/slide" Target="slid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40.xml"/><Relationship Id="rId4" Type="http://schemas.openxmlformats.org/officeDocument/2006/relationships/slide" Target="slide41.xml"/><Relationship Id="rId5" Type="http://schemas.openxmlformats.org/officeDocument/2006/relationships/slide" Target="slide42.xml"/><Relationship Id="rId6" Type="http://schemas.openxmlformats.org/officeDocument/2006/relationships/slide" Target="slide44.xml"/><Relationship Id="rId7" Type="http://schemas.openxmlformats.org/officeDocument/2006/relationships/slide" Target="slide45.xml"/><Relationship Id="rId8" Type="http://schemas.openxmlformats.org/officeDocument/2006/relationships/slide" Target="slide46.xml"/><Relationship Id="rId9" Type="http://schemas.openxmlformats.org/officeDocument/2006/relationships/slide" Target="slid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 Id="rId3" Type="http://schemas.openxmlformats.org/officeDocument/2006/relationships/slide" Target="slide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3384000"/>
            <a:ext cx="6192000" cy="1152000"/>
          </a:xfrm>
          <a:prstGeom prst="rect">
            <a:avLst/>
          </a:prstGeom>
          <a:noFill/>
        </p:spPr>
        <p:txBody>
          <a:bodyPr wrap="square" lIns="0" rIns="0" tIns="0" bIns="0">
            <a:spAutoFit/>
          </a:bodyPr>
          <a:lstStyle/>
          <a:p>
            <a:pPr rtl="1" algn="ctr">
              <a:lnSpc>
                <a:spcPct val="115000"/>
              </a:lnSpc>
              <a:spcBef>
                <a:spcPts val="0"/>
              </a:spcBef>
              <a:spcAft>
                <a:spcPts val="0"/>
              </a:spcAft>
            </a:pPr>
            <a:r>
              <a:rPr sz="4600" b="1" i="0">
                <a:solidFill>
                  <a:srgbClr val="3F5A12"/>
                </a:solidFill>
                <a:latin typeface="Sakkal Majalla"/>
                <a:cs typeface="Sakkal Majalla"/>
                <a:ea typeface="Sakkal Majalla"/>
              </a:rPr>
              <a:t>أحكام الطهارة والصلاة</a:t>
            </a:r>
          </a:p>
        </p:txBody>
      </p:sp>
      <p:sp>
        <p:nvSpPr>
          <p:cNvPr id="4" name="Rectangle 3"/>
          <p:cNvSpPr/>
          <p:nvPr/>
        </p:nvSpPr>
        <p:spPr>
          <a:xfrm>
            <a:off x="2844000" y="4788000"/>
            <a:ext cx="1872000" cy="12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Diamond 4"/>
          <p:cNvSpPr/>
          <p:nvPr/>
        </p:nvSpPr>
        <p:spPr>
          <a:xfrm>
            <a:off x="3729600" y="4741200"/>
            <a:ext cx="100800" cy="100800"/>
          </a:xfrm>
          <a:prstGeom prst="diamond">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684000" y="5004000"/>
            <a:ext cx="6192000" cy="864000"/>
          </a:xfrm>
          <a:prstGeom prst="rect">
            <a:avLst/>
          </a:prstGeom>
          <a:noFill/>
        </p:spPr>
        <p:txBody>
          <a:bodyPr wrap="square" lIns="0" rIns="0" tIns="0" bIns="0">
            <a:spAutoFit/>
          </a:bodyPr>
          <a:lstStyle/>
          <a:p>
            <a:pPr rtl="1" algn="ctr">
              <a:lnSpc>
                <a:spcPct val="145000"/>
              </a:lnSpc>
              <a:spcBef>
                <a:spcPts val="0"/>
              </a:spcBef>
              <a:spcAft>
                <a:spcPts val="0"/>
              </a:spcAft>
            </a:pPr>
            <a:r>
              <a:rPr sz="2100" b="1" i="0">
                <a:solidFill>
                  <a:srgbClr val="6E8F22"/>
                </a:solidFill>
                <a:latin typeface="Sakkal Majalla"/>
                <a:cs typeface="Sakkal Majalla"/>
                <a:ea typeface="Sakkal Majalla"/>
              </a:rPr>
              <a:t>مركز ولاية منح العلمي</a:t>
            </a:r>
          </a:p>
          <a:p>
            <a:pPr rtl="1" algn="ctr">
              <a:lnSpc>
                <a:spcPct val="145000"/>
              </a:lnSpc>
              <a:spcBef>
                <a:spcPts val="1000"/>
              </a:spcBef>
              <a:spcAft>
                <a:spcPts val="0"/>
              </a:spcAft>
            </a:pPr>
            <a:r>
              <a:rPr sz="1300" b="0" i="0">
                <a:solidFill>
                  <a:srgbClr val="3A4033"/>
                </a:solidFill>
                <a:latin typeface="Sakkal Majalla"/>
                <a:cs typeface="Sakkal Majalla"/>
                <a:ea typeface="Sakkal Majalla"/>
              </a:rPr>
              <a:t>مجموع «الموضوع الأول» و«الموضوع الثاني»</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052000"/>
            <a:ext cx="6192000" cy="576000"/>
          </a:xfrm>
          <a:prstGeom prst="rect">
            <a:avLst/>
          </a:prstGeom>
          <a:noFill/>
        </p:spPr>
        <p:txBody>
          <a:bodyPr wrap="square" lIns="0" rIns="0" tIns="0" bIns="0">
            <a:spAutoFit/>
          </a:bodyPr>
          <a:lstStyle/>
          <a:p>
            <a:pPr rtl="1" algn="ctr">
              <a:lnSpc>
                <a:spcPct val="145000"/>
              </a:lnSpc>
              <a:spcBef>
                <a:spcPts val="0"/>
              </a:spcBef>
              <a:spcAft>
                <a:spcPts val="0"/>
              </a:spcAft>
            </a:pPr>
            <a:r>
              <a:rPr sz="2800" b="1" i="0">
                <a:solidFill>
                  <a:srgbClr val="3F5A12"/>
                </a:solidFill>
                <a:latin typeface="Sakkal Majalla"/>
                <a:cs typeface="Sakkal Majalla"/>
                <a:ea typeface="Sakkal Majalla"/>
              </a:rPr>
              <a:t>المحتويات</a:t>
            </a:r>
          </a:p>
        </p:txBody>
      </p:sp>
      <p:sp>
        <p:nvSpPr>
          <p:cNvPr id="4" name="Rectangle 3"/>
          <p:cNvSpPr/>
          <p:nvPr/>
        </p:nvSpPr>
        <p:spPr>
          <a:xfrm>
            <a:off x="3060000" y="2718000"/>
            <a:ext cx="144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ounded Rectangle 4"/>
          <p:cNvSpPr/>
          <p:nvPr/>
        </p:nvSpPr>
        <p:spPr>
          <a:xfrm>
            <a:off x="684000" y="2988000"/>
            <a:ext cx="6192000" cy="432000"/>
          </a:xfrm>
          <a:prstGeom prst="roundRect">
            <a:avLst>
              <a:gd name="adj" fmla="val 14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763200" y="3067200"/>
            <a:ext cx="1584000" cy="273600"/>
          </a:xfrm>
          <a:prstGeom prst="roundRect">
            <a:avLst>
              <a:gd name="adj" fmla="val 22000"/>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763200" y="3067200"/>
            <a:ext cx="1584000" cy="2736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الفهرس التفصيلي ←</a:t>
            </a:r>
          </a:p>
        </p:txBody>
      </p:sp>
      <p:sp>
        <p:nvSpPr>
          <p:cNvPr id="8" name="Rectangle 7">
            <a:hlinkClick action="ppaction://hlinksldjump" r:id="rId3" tooltip="الفهرس التفصيلي — الموضوع الأول"/>
          </p:cNvPr>
          <p:cNvSpPr/>
          <p:nvPr/>
        </p:nvSpPr>
        <p:spPr>
          <a:xfrm>
            <a:off x="745200" y="3045600"/>
            <a:ext cx="1620000" cy="316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2473200" y="2988000"/>
            <a:ext cx="4402800" cy="432000"/>
          </a:xfrm>
          <a:prstGeom prst="rect">
            <a:avLst/>
          </a:prstGeom>
          <a:noFill/>
        </p:spPr>
        <p:txBody>
          <a:bodyPr wrap="square" lIns="0" rIns="0" tIns="0" bIns="0" anchor="ctr">
            <a:spAutoFit/>
          </a:bodyPr>
          <a:lstStyle/>
          <a:p>
            <a:pPr rtl="1" algn="r">
              <a:lnSpc>
                <a:spcPct val="100000"/>
              </a:lnSpc>
              <a:spcBef>
                <a:spcPts val="0"/>
              </a:spcBef>
              <a:spcAft>
                <a:spcPts val="0"/>
              </a:spcAft>
            </a:pPr>
            <a:r>
              <a:rPr sz="1800" b="1" i="0">
                <a:solidFill>
                  <a:srgbClr val="3F5A12"/>
                </a:solidFill>
                <a:latin typeface="Sakkal Majalla"/>
                <a:cs typeface="Sakkal Majalla"/>
                <a:ea typeface="Sakkal Majalla"/>
              </a:rPr>
              <a:t>الموضوع الأول</a:t>
            </a:r>
          </a:p>
        </p:txBody>
      </p:sp>
      <p:sp>
        <p:nvSpPr>
          <p:cNvPr id="10" name="Rounded Rectangle 9"/>
          <p:cNvSpPr/>
          <p:nvPr/>
        </p:nvSpPr>
        <p:spPr>
          <a:xfrm>
            <a:off x="6336000" y="3542400"/>
            <a:ext cx="540000" cy="396000"/>
          </a:xfrm>
          <a:prstGeom prst="roundRect">
            <a:avLst>
              <a:gd name="adj" fmla="val 16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6336000" y="3542400"/>
            <a:ext cx="540000" cy="396000"/>
          </a:xfrm>
          <a:prstGeom prst="rect">
            <a:avLst/>
          </a:prstGeom>
          <a:noFill/>
        </p:spPr>
        <p:txBody>
          <a:bodyPr wrap="square" lIns="0" rIns="0" tIns="0" bIns="0" anchor="ctr">
            <a:spAutoFit/>
          </a:bodyPr>
          <a:lstStyle/>
          <a:p>
            <a:pPr rtl="1" algn="ctr">
              <a:lnSpc>
                <a:spcPct val="100000"/>
              </a:lnSpc>
              <a:spcBef>
                <a:spcPts val="0"/>
              </a:spcBef>
              <a:spcAft>
                <a:spcPts val="0"/>
              </a:spcAft>
            </a:pPr>
            <a:r>
              <a:rPr sz="1600" b="1" i="0">
                <a:solidFill>
                  <a:srgbClr val="3F5A12"/>
                </a:solidFill>
                <a:latin typeface="Sakkal Majalla"/>
                <a:cs typeface="Sakkal Majalla"/>
                <a:ea typeface="Sakkal Majalla"/>
              </a:rPr>
              <a:t>١</a:t>
            </a:r>
          </a:p>
        </p:txBody>
      </p:sp>
      <p:sp>
        <p:nvSpPr>
          <p:cNvPr id="12" name="TextBox 11"/>
          <p:cNvSpPr txBox="1"/>
          <p:nvPr/>
        </p:nvSpPr>
        <p:spPr>
          <a:xfrm>
            <a:off x="684000" y="3542400"/>
            <a:ext cx="5526000" cy="396000"/>
          </a:xfrm>
          <a:prstGeom prst="rect">
            <a:avLst/>
          </a:prstGeom>
          <a:noFill/>
        </p:spPr>
        <p:txBody>
          <a:bodyPr wrap="square" lIns="0" rIns="0" tIns="0" bIns="0" anchor="ctr">
            <a:spAutoFit/>
          </a:bodyPr>
          <a:lstStyle/>
          <a:p>
            <a:pPr rtl="1" algn="r">
              <a:lnSpc>
                <a:spcPct val="115000"/>
              </a:lnSpc>
              <a:spcBef>
                <a:spcPts val="0"/>
              </a:spcBef>
              <a:spcAft>
                <a:spcPts val="0"/>
              </a:spcAft>
            </a:pPr>
            <a:r>
              <a:rPr sz="1900" b="1" i="0">
                <a:solidFill>
                  <a:srgbClr val="1B1F16"/>
                </a:solidFill>
                <a:latin typeface="Sakkal Majalla"/>
                <a:cs typeface="Sakkal Majalla"/>
                <a:ea typeface="Sakkal Majalla"/>
              </a:rPr>
              <a:t>النجاسات</a:t>
            </a:r>
          </a:p>
        </p:txBody>
      </p:sp>
      <p:sp>
        <p:nvSpPr>
          <p:cNvPr id="13" name="Rectangle 12"/>
          <p:cNvSpPr/>
          <p:nvPr/>
        </p:nvSpPr>
        <p:spPr>
          <a:xfrm>
            <a:off x="684000" y="3938400"/>
            <a:ext cx="6192000" cy="9000"/>
          </a:xfrm>
          <a:prstGeom prst="rect">
            <a:avLst/>
          </a:prstGeom>
          <a:solidFill>
            <a:srgbClr val="D8E0C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ectangle 13">
            <a:hlinkClick action="ppaction://hlinksldjump" r:id="rId4" tooltip="انتقال إلى صفحة «النجاسات»"/>
          </p:cNvPr>
          <p:cNvSpPr/>
          <p:nvPr/>
        </p:nvSpPr>
        <p:spPr>
          <a:xfrm>
            <a:off x="684000" y="3542400"/>
            <a:ext cx="6192000" cy="3960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Rounded Rectangle 14"/>
          <p:cNvSpPr/>
          <p:nvPr/>
        </p:nvSpPr>
        <p:spPr>
          <a:xfrm>
            <a:off x="6336000" y="4024800"/>
            <a:ext cx="540000" cy="396000"/>
          </a:xfrm>
          <a:prstGeom prst="roundRect">
            <a:avLst>
              <a:gd name="adj" fmla="val 16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336000" y="4024800"/>
            <a:ext cx="540000" cy="396000"/>
          </a:xfrm>
          <a:prstGeom prst="rect">
            <a:avLst/>
          </a:prstGeom>
          <a:noFill/>
        </p:spPr>
        <p:txBody>
          <a:bodyPr wrap="square" lIns="0" rIns="0" tIns="0" bIns="0" anchor="ctr">
            <a:spAutoFit/>
          </a:bodyPr>
          <a:lstStyle/>
          <a:p>
            <a:pPr rtl="1" algn="ctr">
              <a:lnSpc>
                <a:spcPct val="100000"/>
              </a:lnSpc>
              <a:spcBef>
                <a:spcPts val="0"/>
              </a:spcBef>
              <a:spcAft>
                <a:spcPts val="0"/>
              </a:spcAft>
            </a:pPr>
            <a:r>
              <a:rPr sz="1600" b="1" i="0">
                <a:solidFill>
                  <a:srgbClr val="3F5A12"/>
                </a:solidFill>
                <a:latin typeface="Sakkal Majalla"/>
                <a:cs typeface="Sakkal Majalla"/>
                <a:ea typeface="Sakkal Majalla"/>
              </a:rPr>
              <a:t>٣</a:t>
            </a:r>
          </a:p>
        </p:txBody>
      </p:sp>
      <p:sp>
        <p:nvSpPr>
          <p:cNvPr id="17" name="TextBox 16"/>
          <p:cNvSpPr txBox="1"/>
          <p:nvPr/>
        </p:nvSpPr>
        <p:spPr>
          <a:xfrm>
            <a:off x="684000" y="4024800"/>
            <a:ext cx="5526000" cy="396000"/>
          </a:xfrm>
          <a:prstGeom prst="rect">
            <a:avLst/>
          </a:prstGeom>
          <a:noFill/>
        </p:spPr>
        <p:txBody>
          <a:bodyPr wrap="square" lIns="0" rIns="0" tIns="0" bIns="0" anchor="ctr">
            <a:spAutoFit/>
          </a:bodyPr>
          <a:lstStyle/>
          <a:p>
            <a:pPr rtl="1" algn="r">
              <a:lnSpc>
                <a:spcPct val="115000"/>
              </a:lnSpc>
              <a:spcBef>
                <a:spcPts val="0"/>
              </a:spcBef>
              <a:spcAft>
                <a:spcPts val="0"/>
              </a:spcAft>
            </a:pPr>
            <a:r>
              <a:rPr sz="1900" b="1" i="0">
                <a:solidFill>
                  <a:srgbClr val="1B1F16"/>
                </a:solidFill>
                <a:latin typeface="Sakkal Majalla"/>
                <a:cs typeface="Sakkal Majalla"/>
                <a:ea typeface="Sakkal Majalla"/>
              </a:rPr>
              <a:t>الطهارات</a:t>
            </a:r>
          </a:p>
        </p:txBody>
      </p:sp>
      <p:sp>
        <p:nvSpPr>
          <p:cNvPr id="18" name="Rectangle 17"/>
          <p:cNvSpPr/>
          <p:nvPr/>
        </p:nvSpPr>
        <p:spPr>
          <a:xfrm>
            <a:off x="684000" y="4420800"/>
            <a:ext cx="6192000" cy="9000"/>
          </a:xfrm>
          <a:prstGeom prst="rect">
            <a:avLst/>
          </a:prstGeom>
          <a:solidFill>
            <a:srgbClr val="D8E0C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Rectangle 18">
            <a:hlinkClick action="ppaction://hlinksldjump" r:id="rId5" tooltip="انتقال إلى صفحة «الطهارات»"/>
          </p:cNvPr>
          <p:cNvSpPr/>
          <p:nvPr/>
        </p:nvSpPr>
        <p:spPr>
          <a:xfrm>
            <a:off x="684000" y="4024800"/>
            <a:ext cx="6192000" cy="3960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6336000" y="4507200"/>
            <a:ext cx="540000" cy="396000"/>
          </a:xfrm>
          <a:prstGeom prst="roundRect">
            <a:avLst>
              <a:gd name="adj" fmla="val 16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6336000" y="4507200"/>
            <a:ext cx="540000" cy="396000"/>
          </a:xfrm>
          <a:prstGeom prst="rect">
            <a:avLst/>
          </a:prstGeom>
          <a:noFill/>
        </p:spPr>
        <p:txBody>
          <a:bodyPr wrap="square" lIns="0" rIns="0" tIns="0" bIns="0" anchor="ctr">
            <a:spAutoFit/>
          </a:bodyPr>
          <a:lstStyle/>
          <a:p>
            <a:pPr rtl="1" algn="ctr">
              <a:lnSpc>
                <a:spcPct val="100000"/>
              </a:lnSpc>
              <a:spcBef>
                <a:spcPts val="0"/>
              </a:spcBef>
              <a:spcAft>
                <a:spcPts val="0"/>
              </a:spcAft>
            </a:pPr>
            <a:r>
              <a:rPr sz="1600" b="1" i="0">
                <a:solidFill>
                  <a:srgbClr val="3F5A12"/>
                </a:solidFill>
                <a:latin typeface="Sakkal Majalla"/>
                <a:cs typeface="Sakkal Majalla"/>
                <a:ea typeface="Sakkal Majalla"/>
              </a:rPr>
              <a:t>٦</a:t>
            </a:r>
          </a:p>
        </p:txBody>
      </p:sp>
      <p:sp>
        <p:nvSpPr>
          <p:cNvPr id="22" name="TextBox 21"/>
          <p:cNvSpPr txBox="1"/>
          <p:nvPr/>
        </p:nvSpPr>
        <p:spPr>
          <a:xfrm>
            <a:off x="684000" y="4507200"/>
            <a:ext cx="5526000" cy="396000"/>
          </a:xfrm>
          <a:prstGeom prst="rect">
            <a:avLst/>
          </a:prstGeom>
          <a:noFill/>
        </p:spPr>
        <p:txBody>
          <a:bodyPr wrap="square" lIns="0" rIns="0" tIns="0" bIns="0" anchor="ctr">
            <a:spAutoFit/>
          </a:bodyPr>
          <a:lstStyle/>
          <a:p>
            <a:pPr rtl="1" algn="r">
              <a:lnSpc>
                <a:spcPct val="115000"/>
              </a:lnSpc>
              <a:spcBef>
                <a:spcPts val="0"/>
              </a:spcBef>
              <a:spcAft>
                <a:spcPts val="0"/>
              </a:spcAft>
            </a:pPr>
            <a:r>
              <a:rPr sz="1900" b="1" i="0">
                <a:solidFill>
                  <a:srgbClr val="1B1F16"/>
                </a:solidFill>
                <a:latin typeface="Sakkal Majalla"/>
                <a:cs typeface="Sakkal Majalla"/>
                <a:ea typeface="Sakkal Majalla"/>
              </a:rPr>
              <a:t>الوضوء</a:t>
            </a:r>
          </a:p>
        </p:txBody>
      </p:sp>
      <p:sp>
        <p:nvSpPr>
          <p:cNvPr id="23" name="Rectangle 22"/>
          <p:cNvSpPr/>
          <p:nvPr/>
        </p:nvSpPr>
        <p:spPr>
          <a:xfrm>
            <a:off x="684000" y="4903200"/>
            <a:ext cx="6192000" cy="9000"/>
          </a:xfrm>
          <a:prstGeom prst="rect">
            <a:avLst/>
          </a:prstGeom>
          <a:solidFill>
            <a:srgbClr val="D8E0C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Rectangle 23">
            <a:hlinkClick action="ppaction://hlinksldjump" r:id="rId6" tooltip="انتقال إلى صفحة «الوضوء»"/>
          </p:cNvPr>
          <p:cNvSpPr/>
          <p:nvPr/>
        </p:nvSpPr>
        <p:spPr>
          <a:xfrm>
            <a:off x="684000" y="4507200"/>
            <a:ext cx="6192000" cy="3960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ounded Rectangle 24"/>
          <p:cNvSpPr/>
          <p:nvPr/>
        </p:nvSpPr>
        <p:spPr>
          <a:xfrm>
            <a:off x="6336000" y="4989600"/>
            <a:ext cx="540000" cy="396000"/>
          </a:xfrm>
          <a:prstGeom prst="roundRect">
            <a:avLst>
              <a:gd name="adj" fmla="val 16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6336000" y="4989600"/>
            <a:ext cx="540000" cy="396000"/>
          </a:xfrm>
          <a:prstGeom prst="rect">
            <a:avLst/>
          </a:prstGeom>
          <a:noFill/>
        </p:spPr>
        <p:txBody>
          <a:bodyPr wrap="square" lIns="0" rIns="0" tIns="0" bIns="0" anchor="ctr">
            <a:spAutoFit/>
          </a:bodyPr>
          <a:lstStyle/>
          <a:p>
            <a:pPr rtl="1" algn="ctr">
              <a:lnSpc>
                <a:spcPct val="100000"/>
              </a:lnSpc>
              <a:spcBef>
                <a:spcPts val="0"/>
              </a:spcBef>
              <a:spcAft>
                <a:spcPts val="0"/>
              </a:spcAft>
            </a:pPr>
            <a:r>
              <a:rPr sz="1600" b="1" i="0">
                <a:solidFill>
                  <a:srgbClr val="3F5A12"/>
                </a:solidFill>
                <a:latin typeface="Sakkal Majalla"/>
                <a:cs typeface="Sakkal Majalla"/>
                <a:ea typeface="Sakkal Majalla"/>
              </a:rPr>
              <a:t>١٣</a:t>
            </a:r>
          </a:p>
        </p:txBody>
      </p:sp>
      <p:sp>
        <p:nvSpPr>
          <p:cNvPr id="27" name="TextBox 26"/>
          <p:cNvSpPr txBox="1"/>
          <p:nvPr/>
        </p:nvSpPr>
        <p:spPr>
          <a:xfrm>
            <a:off x="684000" y="4989600"/>
            <a:ext cx="5526000" cy="396000"/>
          </a:xfrm>
          <a:prstGeom prst="rect">
            <a:avLst/>
          </a:prstGeom>
          <a:noFill/>
        </p:spPr>
        <p:txBody>
          <a:bodyPr wrap="square" lIns="0" rIns="0" tIns="0" bIns="0" anchor="ctr">
            <a:spAutoFit/>
          </a:bodyPr>
          <a:lstStyle/>
          <a:p>
            <a:pPr rtl="1" algn="r">
              <a:lnSpc>
                <a:spcPct val="115000"/>
              </a:lnSpc>
              <a:spcBef>
                <a:spcPts val="0"/>
              </a:spcBef>
              <a:spcAft>
                <a:spcPts val="0"/>
              </a:spcAft>
            </a:pPr>
            <a:r>
              <a:rPr sz="1900" b="1" i="0">
                <a:solidFill>
                  <a:srgbClr val="1B1F16"/>
                </a:solidFill>
                <a:latin typeface="Sakkal Majalla"/>
                <a:cs typeface="Sakkal Majalla"/>
                <a:ea typeface="Sakkal Majalla"/>
              </a:rPr>
              <a:t>الصلاة</a:t>
            </a:r>
          </a:p>
        </p:txBody>
      </p:sp>
      <p:sp>
        <p:nvSpPr>
          <p:cNvPr id="28" name="Rectangle 27"/>
          <p:cNvSpPr/>
          <p:nvPr/>
        </p:nvSpPr>
        <p:spPr>
          <a:xfrm>
            <a:off x="684000" y="5385600"/>
            <a:ext cx="6192000" cy="9000"/>
          </a:xfrm>
          <a:prstGeom prst="rect">
            <a:avLst/>
          </a:prstGeom>
          <a:solidFill>
            <a:srgbClr val="D8E0C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ectangle 28">
            <a:hlinkClick action="ppaction://hlinksldjump" r:id="rId7" tooltip="انتقال إلى صفحة «الصلاة»"/>
          </p:cNvPr>
          <p:cNvSpPr/>
          <p:nvPr/>
        </p:nvSpPr>
        <p:spPr>
          <a:xfrm>
            <a:off x="684000" y="4989600"/>
            <a:ext cx="6192000" cy="3960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Rounded Rectangle 29"/>
          <p:cNvSpPr/>
          <p:nvPr/>
        </p:nvSpPr>
        <p:spPr>
          <a:xfrm>
            <a:off x="684000" y="5551200"/>
            <a:ext cx="6192000" cy="432000"/>
          </a:xfrm>
          <a:prstGeom prst="roundRect">
            <a:avLst>
              <a:gd name="adj" fmla="val 14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ounded Rectangle 30"/>
          <p:cNvSpPr/>
          <p:nvPr/>
        </p:nvSpPr>
        <p:spPr>
          <a:xfrm>
            <a:off x="763200" y="5630400"/>
            <a:ext cx="1584000" cy="273600"/>
          </a:xfrm>
          <a:prstGeom prst="roundRect">
            <a:avLst>
              <a:gd name="adj" fmla="val 22000"/>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63200" y="5630400"/>
            <a:ext cx="1584000" cy="2736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الفهرس التفصيلي ←</a:t>
            </a:r>
          </a:p>
        </p:txBody>
      </p:sp>
      <p:sp>
        <p:nvSpPr>
          <p:cNvPr id="33" name="Rectangle 32">
            <a:hlinkClick action="ppaction://hlinksldjump" r:id="rId8" tooltip="الفهرس التفصيلي — الموضوع الثاني"/>
          </p:cNvPr>
          <p:cNvSpPr/>
          <p:nvPr/>
        </p:nvSpPr>
        <p:spPr>
          <a:xfrm>
            <a:off x="745200" y="5608800"/>
            <a:ext cx="1620000" cy="316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2473200" y="5551200"/>
            <a:ext cx="4402800" cy="432000"/>
          </a:xfrm>
          <a:prstGeom prst="rect">
            <a:avLst/>
          </a:prstGeom>
          <a:noFill/>
        </p:spPr>
        <p:txBody>
          <a:bodyPr wrap="square" lIns="0" rIns="0" tIns="0" bIns="0" anchor="ctr">
            <a:spAutoFit/>
          </a:bodyPr>
          <a:lstStyle/>
          <a:p>
            <a:pPr rtl="1" algn="r">
              <a:lnSpc>
                <a:spcPct val="100000"/>
              </a:lnSpc>
              <a:spcBef>
                <a:spcPts val="0"/>
              </a:spcBef>
              <a:spcAft>
                <a:spcPts val="0"/>
              </a:spcAft>
            </a:pPr>
            <a:r>
              <a:rPr sz="1800" b="1" i="0">
                <a:solidFill>
                  <a:srgbClr val="3F5A12"/>
                </a:solidFill>
                <a:latin typeface="Sakkal Majalla"/>
                <a:cs typeface="Sakkal Majalla"/>
                <a:ea typeface="Sakkal Majalla"/>
              </a:rPr>
              <a:t>الموضوع الثاني</a:t>
            </a:r>
          </a:p>
        </p:txBody>
      </p:sp>
      <p:sp>
        <p:nvSpPr>
          <p:cNvPr id="35" name="Rounded Rectangle 34"/>
          <p:cNvSpPr/>
          <p:nvPr/>
        </p:nvSpPr>
        <p:spPr>
          <a:xfrm>
            <a:off x="6336000" y="6105600"/>
            <a:ext cx="540000" cy="396000"/>
          </a:xfrm>
          <a:prstGeom prst="roundRect">
            <a:avLst>
              <a:gd name="adj" fmla="val 16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336000" y="6105600"/>
            <a:ext cx="540000" cy="396000"/>
          </a:xfrm>
          <a:prstGeom prst="rect">
            <a:avLst/>
          </a:prstGeom>
          <a:noFill/>
        </p:spPr>
        <p:txBody>
          <a:bodyPr wrap="square" lIns="0" rIns="0" tIns="0" bIns="0" anchor="ctr">
            <a:spAutoFit/>
          </a:bodyPr>
          <a:lstStyle/>
          <a:p>
            <a:pPr rtl="1" algn="ctr">
              <a:lnSpc>
                <a:spcPct val="100000"/>
              </a:lnSpc>
              <a:spcBef>
                <a:spcPts val="0"/>
              </a:spcBef>
              <a:spcAft>
                <a:spcPts val="0"/>
              </a:spcAft>
            </a:pPr>
            <a:r>
              <a:rPr sz="1600" b="1" i="0">
                <a:solidFill>
                  <a:srgbClr val="3F5A12"/>
                </a:solidFill>
                <a:latin typeface="Sakkal Majalla"/>
                <a:cs typeface="Sakkal Majalla"/>
                <a:ea typeface="Sakkal Majalla"/>
              </a:rPr>
              <a:t>٢٨</a:t>
            </a:r>
          </a:p>
        </p:txBody>
      </p:sp>
      <p:sp>
        <p:nvSpPr>
          <p:cNvPr id="37" name="TextBox 36"/>
          <p:cNvSpPr txBox="1"/>
          <p:nvPr/>
        </p:nvSpPr>
        <p:spPr>
          <a:xfrm>
            <a:off x="684000" y="6105600"/>
            <a:ext cx="5526000" cy="396000"/>
          </a:xfrm>
          <a:prstGeom prst="rect">
            <a:avLst/>
          </a:prstGeom>
          <a:noFill/>
        </p:spPr>
        <p:txBody>
          <a:bodyPr wrap="square" lIns="0" rIns="0" tIns="0" bIns="0" anchor="ctr">
            <a:spAutoFit/>
          </a:bodyPr>
          <a:lstStyle/>
          <a:p>
            <a:pPr rtl="1" algn="r">
              <a:lnSpc>
                <a:spcPct val="115000"/>
              </a:lnSpc>
              <a:spcBef>
                <a:spcPts val="0"/>
              </a:spcBef>
              <a:spcAft>
                <a:spcPts val="0"/>
              </a:spcAft>
            </a:pPr>
            <a:r>
              <a:rPr sz="1900" b="1" i="0">
                <a:solidFill>
                  <a:srgbClr val="1B1F16"/>
                </a:solidFill>
                <a:latin typeface="Sakkal Majalla"/>
                <a:cs typeface="Sakkal Majalla"/>
                <a:ea typeface="Sakkal Majalla"/>
              </a:rPr>
              <a:t>نواقض الوضوء</a:t>
            </a:r>
          </a:p>
        </p:txBody>
      </p:sp>
      <p:sp>
        <p:nvSpPr>
          <p:cNvPr id="38" name="Rectangle 37"/>
          <p:cNvSpPr/>
          <p:nvPr/>
        </p:nvSpPr>
        <p:spPr>
          <a:xfrm>
            <a:off x="684000" y="6501600"/>
            <a:ext cx="6192000" cy="9000"/>
          </a:xfrm>
          <a:prstGeom prst="rect">
            <a:avLst/>
          </a:prstGeom>
          <a:solidFill>
            <a:srgbClr val="D8E0C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a:hlinkClick action="ppaction://hlinksldjump" r:id="rId9" tooltip="انتقال إلى صفحة «نواقض الوضوء»"/>
          </p:cNvPr>
          <p:cNvSpPr/>
          <p:nvPr/>
        </p:nvSpPr>
        <p:spPr>
          <a:xfrm>
            <a:off x="684000" y="6105600"/>
            <a:ext cx="6192000" cy="3960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ounded Rectangle 39"/>
          <p:cNvSpPr/>
          <p:nvPr/>
        </p:nvSpPr>
        <p:spPr>
          <a:xfrm>
            <a:off x="6336000" y="6588000"/>
            <a:ext cx="540000" cy="396000"/>
          </a:xfrm>
          <a:prstGeom prst="roundRect">
            <a:avLst>
              <a:gd name="adj" fmla="val 16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TextBox 40"/>
          <p:cNvSpPr txBox="1"/>
          <p:nvPr/>
        </p:nvSpPr>
        <p:spPr>
          <a:xfrm>
            <a:off x="6336000" y="6588000"/>
            <a:ext cx="540000" cy="396000"/>
          </a:xfrm>
          <a:prstGeom prst="rect">
            <a:avLst/>
          </a:prstGeom>
          <a:noFill/>
        </p:spPr>
        <p:txBody>
          <a:bodyPr wrap="square" lIns="0" rIns="0" tIns="0" bIns="0" anchor="ctr">
            <a:spAutoFit/>
          </a:bodyPr>
          <a:lstStyle/>
          <a:p>
            <a:pPr rtl="1" algn="ctr">
              <a:lnSpc>
                <a:spcPct val="100000"/>
              </a:lnSpc>
              <a:spcBef>
                <a:spcPts val="0"/>
              </a:spcBef>
              <a:spcAft>
                <a:spcPts val="0"/>
              </a:spcAft>
            </a:pPr>
            <a:r>
              <a:rPr sz="1600" b="1" i="0">
                <a:solidFill>
                  <a:srgbClr val="3F5A12"/>
                </a:solidFill>
                <a:latin typeface="Sakkal Majalla"/>
                <a:cs typeface="Sakkal Majalla"/>
                <a:ea typeface="Sakkal Majalla"/>
              </a:rPr>
              <a:t>٣٣</a:t>
            </a:r>
          </a:p>
        </p:txBody>
      </p:sp>
      <p:sp>
        <p:nvSpPr>
          <p:cNvPr id="42" name="TextBox 41"/>
          <p:cNvSpPr txBox="1"/>
          <p:nvPr/>
        </p:nvSpPr>
        <p:spPr>
          <a:xfrm>
            <a:off x="684000" y="6588000"/>
            <a:ext cx="5526000" cy="396000"/>
          </a:xfrm>
          <a:prstGeom prst="rect">
            <a:avLst/>
          </a:prstGeom>
          <a:noFill/>
        </p:spPr>
        <p:txBody>
          <a:bodyPr wrap="square" lIns="0" rIns="0" tIns="0" bIns="0" anchor="ctr">
            <a:spAutoFit/>
          </a:bodyPr>
          <a:lstStyle/>
          <a:p>
            <a:pPr rtl="1" algn="r">
              <a:lnSpc>
                <a:spcPct val="115000"/>
              </a:lnSpc>
              <a:spcBef>
                <a:spcPts val="0"/>
              </a:spcBef>
              <a:spcAft>
                <a:spcPts val="0"/>
              </a:spcAft>
            </a:pPr>
            <a:r>
              <a:rPr sz="1900" b="1" i="0">
                <a:solidFill>
                  <a:srgbClr val="1B1F16"/>
                </a:solidFill>
                <a:latin typeface="Sakkal Majalla"/>
                <a:cs typeface="Sakkal Majalla"/>
                <a:ea typeface="Sakkal Majalla"/>
              </a:rPr>
              <a:t>الأذان والإقامة</a:t>
            </a:r>
          </a:p>
        </p:txBody>
      </p:sp>
      <p:sp>
        <p:nvSpPr>
          <p:cNvPr id="43" name="Rectangle 42"/>
          <p:cNvSpPr/>
          <p:nvPr/>
        </p:nvSpPr>
        <p:spPr>
          <a:xfrm>
            <a:off x="684000" y="6984000"/>
            <a:ext cx="6192000" cy="9000"/>
          </a:xfrm>
          <a:prstGeom prst="rect">
            <a:avLst/>
          </a:prstGeom>
          <a:solidFill>
            <a:srgbClr val="D8E0C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Rectangle 43">
            <a:hlinkClick action="ppaction://hlinksldjump" r:id="rId10" tooltip="انتقال إلى صفحة «الأذان والإقامة»"/>
          </p:cNvPr>
          <p:cNvSpPr/>
          <p:nvPr/>
        </p:nvSpPr>
        <p:spPr>
          <a:xfrm>
            <a:off x="684000" y="6588000"/>
            <a:ext cx="6192000" cy="3960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684000" y="7221600"/>
            <a:ext cx="6192000" cy="324000"/>
          </a:xfrm>
          <a:prstGeom prst="rect">
            <a:avLst/>
          </a:prstGeom>
          <a:noFill/>
        </p:spPr>
        <p:txBody>
          <a:bodyPr wrap="square" lIns="0" rIns="0" tIns="0" bIns="0">
            <a:spAutoFit/>
          </a:bodyPr>
          <a:lstStyle/>
          <a:p>
            <a:pPr rtl="1" algn="ctr">
              <a:lnSpc>
                <a:spcPct val="145000"/>
              </a:lnSpc>
              <a:spcBef>
                <a:spcPts val="0"/>
              </a:spcBef>
              <a:spcAft>
                <a:spcPts val="0"/>
              </a:spcAft>
            </a:pPr>
            <a:r>
              <a:rPr sz="1150" b="0" i="0">
                <a:solidFill>
                  <a:srgbClr val="8AA832"/>
                </a:solidFill>
                <a:latin typeface="Sakkal Majalla"/>
                <a:cs typeface="Sakkal Majalla"/>
                <a:ea typeface="Sakkal Majalla"/>
              </a:rPr>
              <a:t>اضغط على أي عنوان للانتقال إلى صفحته، أو على «الفهرس التفصيلي» لعناوين الموضوع كلها</a:t>
            </a:r>
          </a:p>
        </p:txBody>
      </p:sp>
      <p:sp>
        <p:nvSpPr>
          <p:cNvPr id="46" name="TextBox 45"/>
          <p:cNvSpPr txBox="1"/>
          <p:nvPr/>
        </p:nvSpPr>
        <p:spPr>
          <a:xfrm>
            <a:off x="684000" y="7455600"/>
            <a:ext cx="6192000" cy="324000"/>
          </a:xfrm>
          <a:prstGeom prst="rect">
            <a:avLst/>
          </a:prstGeom>
          <a:noFill/>
        </p:spPr>
        <p:txBody>
          <a:bodyPr wrap="square" lIns="0" rIns="0" tIns="0" bIns="0">
            <a:spAutoFit/>
          </a:bodyPr>
          <a:lstStyle/>
          <a:p>
            <a:pPr rtl="1" algn="ctr">
              <a:lnSpc>
                <a:spcPct val="145000"/>
              </a:lnSpc>
              <a:spcBef>
                <a:spcPts val="0"/>
              </a:spcBef>
              <a:spcAft>
                <a:spcPts val="0"/>
              </a:spcAft>
            </a:pPr>
            <a:r>
              <a:rPr sz="1150" b="0" i="0">
                <a:solidFill>
                  <a:srgbClr val="8AA832"/>
                </a:solidFill>
                <a:latin typeface="Sakkal Majalla"/>
                <a:cs typeface="Sakkal Majalla"/>
                <a:ea typeface="Sakkal Majalla"/>
              </a:rPr>
              <a:t>وفي أي صفحة، اضغط رقم الصفحة أسفلها للرجوع إلى هذا الفهرس</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034000"/>
            <a:ext cx="6192000" cy="540000"/>
          </a:xfrm>
          <a:prstGeom prst="rect">
            <a:avLst/>
          </a:prstGeom>
          <a:noFill/>
        </p:spPr>
        <p:txBody>
          <a:bodyPr wrap="square" lIns="0" rIns="0" tIns="0" bIns="0">
            <a:spAutoFit/>
          </a:bodyPr>
          <a:lstStyle/>
          <a:p>
            <a:pPr rtl="1" algn="ctr">
              <a:lnSpc>
                <a:spcPct val="145000"/>
              </a:lnSpc>
              <a:spcBef>
                <a:spcPts val="0"/>
              </a:spcBef>
              <a:spcAft>
                <a:spcPts val="0"/>
              </a:spcAft>
            </a:pPr>
            <a:r>
              <a:rPr sz="2400" b="1" i="0">
                <a:solidFill>
                  <a:srgbClr val="3F5A12"/>
                </a:solidFill>
                <a:latin typeface="Sakkal Majalla"/>
                <a:cs typeface="Sakkal Majalla"/>
                <a:ea typeface="Sakkal Majalla"/>
              </a:rPr>
              <a:t>فهرس الموضوع الأول</a:t>
            </a:r>
          </a:p>
        </p:txBody>
      </p:sp>
      <p:sp>
        <p:nvSpPr>
          <p:cNvPr id="4" name="Rectangle 3"/>
          <p:cNvSpPr/>
          <p:nvPr/>
        </p:nvSpPr>
        <p:spPr>
          <a:xfrm>
            <a:off x="3060000" y="2646000"/>
            <a:ext cx="144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TextBox 4"/>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فهرس الموضوع الأول</a:t>
            </a:r>
          </a:p>
        </p:txBody>
      </p:sp>
      <p:sp>
        <p:nvSpPr>
          <p:cNvPr id="6" name="TextBox 5"/>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7" name="Rounded Rectangle 6"/>
          <p:cNvSpPr/>
          <p:nvPr/>
        </p:nvSpPr>
        <p:spPr>
          <a:xfrm>
            <a:off x="6354000" y="30096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354000" y="30096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١</a:t>
            </a:r>
          </a:p>
        </p:txBody>
      </p:sp>
      <p:sp>
        <p:nvSpPr>
          <p:cNvPr id="9" name="TextBox 8"/>
          <p:cNvSpPr txBox="1"/>
          <p:nvPr/>
        </p:nvSpPr>
        <p:spPr>
          <a:xfrm>
            <a:off x="684000" y="2923200"/>
            <a:ext cx="5364000" cy="388800"/>
          </a:xfrm>
          <a:prstGeom prst="rect">
            <a:avLst/>
          </a:prstGeom>
          <a:noFill/>
        </p:spPr>
        <p:txBody>
          <a:bodyPr wrap="square" lIns="0" rIns="0" tIns="0" bIns="0" anchor="ctr">
            <a:spAutoFit/>
          </a:bodyPr>
          <a:lstStyle/>
          <a:p>
            <a:pPr rtl="1" algn="r">
              <a:lnSpc>
                <a:spcPct val="115000"/>
              </a:lnSpc>
              <a:spcBef>
                <a:spcPts val="0"/>
              </a:spcBef>
              <a:spcAft>
                <a:spcPts val="0"/>
              </a:spcAft>
            </a:pPr>
            <a:r>
              <a:rPr sz="1400" b="1" i="0">
                <a:solidFill>
                  <a:srgbClr val="3F5A12"/>
                </a:solidFill>
                <a:latin typeface="Sakkal Majalla"/>
                <a:cs typeface="Sakkal Majalla"/>
                <a:ea typeface="Sakkal Majalla"/>
              </a:rPr>
              <a:t>النجاسات</a:t>
            </a:r>
          </a:p>
        </p:txBody>
      </p:sp>
      <p:sp>
        <p:nvSpPr>
          <p:cNvPr id="10" name="Diamond 9"/>
          <p:cNvSpPr/>
          <p:nvPr/>
        </p:nvSpPr>
        <p:spPr>
          <a:xfrm>
            <a:off x="6246000" y="3070800"/>
            <a:ext cx="93600" cy="936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Rectangle 10"/>
          <p:cNvSpPr/>
          <p:nvPr/>
        </p:nvSpPr>
        <p:spPr>
          <a:xfrm>
            <a:off x="684000" y="3299400"/>
            <a:ext cx="6192000" cy="7919"/>
          </a:xfrm>
          <a:prstGeom prst="rect">
            <a:avLst/>
          </a:prstGeom>
          <a:solidFill>
            <a:srgbClr val="D8E0C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ectangle 11">
            <a:hlinkClick action="ppaction://hlinksldjump" r:id="rId3" tooltip="انتقال إلى صفحة «النجاسات»"/>
          </p:cNvPr>
          <p:cNvSpPr/>
          <p:nvPr/>
        </p:nvSpPr>
        <p:spPr>
          <a:xfrm>
            <a:off x="684000" y="2923200"/>
            <a:ext cx="6192000" cy="438945"/>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6354000" y="3399882"/>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6354000" y="3399882"/>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١</a:t>
            </a:r>
          </a:p>
        </p:txBody>
      </p:sp>
      <p:sp>
        <p:nvSpPr>
          <p:cNvPr id="15" name="TextBox 14"/>
          <p:cNvSpPr txBox="1"/>
          <p:nvPr/>
        </p:nvSpPr>
        <p:spPr>
          <a:xfrm>
            <a:off x="684000" y="3374682"/>
            <a:ext cx="4860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180" b="0" i="0">
                <a:solidFill>
                  <a:srgbClr val="3A4033"/>
                </a:solidFill>
                <a:latin typeface="Sakkal Majalla"/>
                <a:cs typeface="Sakkal Majalla"/>
                <a:ea typeface="Sakkal Majalla"/>
              </a:rPr>
              <a:t>النجاسات التي تخرج من الجسد</a:t>
            </a:r>
          </a:p>
        </p:txBody>
      </p:sp>
      <p:sp>
        <p:nvSpPr>
          <p:cNvPr id="16" name="Rectangle 15">
            <a:hlinkClick action="ppaction://hlinksldjump" r:id="rId3" tooltip="انتقال إلى صفحة «النجاسات التي تخرج من الجسد»"/>
          </p:cNvPr>
          <p:cNvSpPr/>
          <p:nvPr/>
        </p:nvSpPr>
        <p:spPr>
          <a:xfrm>
            <a:off x="684000" y="3374682"/>
            <a:ext cx="6192000" cy="316545"/>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ounded Rectangle 16"/>
          <p:cNvSpPr/>
          <p:nvPr/>
        </p:nvSpPr>
        <p:spPr>
          <a:xfrm>
            <a:off x="6354000" y="3728964"/>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6354000" y="3728964"/>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١</a:t>
            </a:r>
          </a:p>
        </p:txBody>
      </p:sp>
      <p:sp>
        <p:nvSpPr>
          <p:cNvPr id="19" name="TextBox 18"/>
          <p:cNvSpPr txBox="1"/>
          <p:nvPr/>
        </p:nvSpPr>
        <p:spPr>
          <a:xfrm>
            <a:off x="684000" y="3703764"/>
            <a:ext cx="4860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180" b="0" i="0">
                <a:solidFill>
                  <a:srgbClr val="3A4033"/>
                </a:solidFill>
                <a:latin typeface="Sakkal Majalla"/>
                <a:cs typeface="Sakkal Majalla"/>
                <a:ea typeface="Sakkal Majalla"/>
              </a:rPr>
              <a:t>النجاسات التي ليست من جسد الإنسان</a:t>
            </a:r>
          </a:p>
        </p:txBody>
      </p:sp>
      <p:sp>
        <p:nvSpPr>
          <p:cNvPr id="20" name="Rectangle 19">
            <a:hlinkClick action="ppaction://hlinksldjump" r:id="rId3" tooltip="انتقال إلى صفحة «النجاسات التي ليست من جسد الإنسان»"/>
          </p:cNvPr>
          <p:cNvSpPr/>
          <p:nvPr/>
        </p:nvSpPr>
        <p:spPr>
          <a:xfrm>
            <a:off x="684000" y="3703764"/>
            <a:ext cx="6192000" cy="316545"/>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ounded Rectangle 20"/>
          <p:cNvSpPr/>
          <p:nvPr/>
        </p:nvSpPr>
        <p:spPr>
          <a:xfrm>
            <a:off x="6354000" y="4119247"/>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54000" y="4119247"/>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٣</a:t>
            </a:r>
          </a:p>
        </p:txBody>
      </p:sp>
      <p:sp>
        <p:nvSpPr>
          <p:cNvPr id="23" name="TextBox 22"/>
          <p:cNvSpPr txBox="1"/>
          <p:nvPr/>
        </p:nvSpPr>
        <p:spPr>
          <a:xfrm>
            <a:off x="684000" y="4032847"/>
            <a:ext cx="5364000" cy="388800"/>
          </a:xfrm>
          <a:prstGeom prst="rect">
            <a:avLst/>
          </a:prstGeom>
          <a:noFill/>
        </p:spPr>
        <p:txBody>
          <a:bodyPr wrap="square" lIns="0" rIns="0" tIns="0" bIns="0" anchor="ctr">
            <a:spAutoFit/>
          </a:bodyPr>
          <a:lstStyle/>
          <a:p>
            <a:pPr rtl="1" algn="r">
              <a:lnSpc>
                <a:spcPct val="115000"/>
              </a:lnSpc>
              <a:spcBef>
                <a:spcPts val="0"/>
              </a:spcBef>
              <a:spcAft>
                <a:spcPts val="0"/>
              </a:spcAft>
            </a:pPr>
            <a:r>
              <a:rPr sz="1400" b="1" i="0">
                <a:solidFill>
                  <a:srgbClr val="3F5A12"/>
                </a:solidFill>
                <a:latin typeface="Sakkal Majalla"/>
                <a:cs typeface="Sakkal Majalla"/>
                <a:ea typeface="Sakkal Majalla"/>
              </a:rPr>
              <a:t>الطهارات</a:t>
            </a:r>
          </a:p>
        </p:txBody>
      </p:sp>
      <p:sp>
        <p:nvSpPr>
          <p:cNvPr id="24" name="Diamond 23"/>
          <p:cNvSpPr/>
          <p:nvPr/>
        </p:nvSpPr>
        <p:spPr>
          <a:xfrm>
            <a:off x="6246000" y="4180447"/>
            <a:ext cx="93600" cy="936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684000" y="4409047"/>
            <a:ext cx="6192000" cy="7919"/>
          </a:xfrm>
          <a:prstGeom prst="rect">
            <a:avLst/>
          </a:prstGeom>
          <a:solidFill>
            <a:srgbClr val="D8E0C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a:hlinkClick action="ppaction://hlinksldjump" r:id="rId4" tooltip="انتقال إلى صفحة «الطهارات»"/>
          </p:cNvPr>
          <p:cNvSpPr/>
          <p:nvPr/>
        </p:nvSpPr>
        <p:spPr>
          <a:xfrm>
            <a:off x="684000" y="4032847"/>
            <a:ext cx="6192000" cy="438945"/>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6354000" y="4509529"/>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54000" y="4509529"/>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٣</a:t>
            </a:r>
          </a:p>
        </p:txBody>
      </p:sp>
      <p:sp>
        <p:nvSpPr>
          <p:cNvPr id="29" name="TextBox 28"/>
          <p:cNvSpPr txBox="1"/>
          <p:nvPr/>
        </p:nvSpPr>
        <p:spPr>
          <a:xfrm>
            <a:off x="684000" y="4484329"/>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أنواع المياه</a:t>
            </a:r>
          </a:p>
        </p:txBody>
      </p:sp>
      <p:sp>
        <p:nvSpPr>
          <p:cNvPr id="30" name="Rectangle 29">
            <a:hlinkClick action="ppaction://hlinksldjump" r:id="rId4" tooltip="انتقال إلى صفحة «أنواع المياه»"/>
          </p:cNvPr>
          <p:cNvSpPr/>
          <p:nvPr/>
        </p:nvSpPr>
        <p:spPr>
          <a:xfrm>
            <a:off x="684000" y="4484329"/>
            <a:ext cx="6192000" cy="316545"/>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ounded Rectangle 30"/>
          <p:cNvSpPr/>
          <p:nvPr/>
        </p:nvSpPr>
        <p:spPr>
          <a:xfrm>
            <a:off x="6354000" y="4838611"/>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6354000" y="4838611"/>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٤</a:t>
            </a:r>
          </a:p>
        </p:txBody>
      </p:sp>
      <p:sp>
        <p:nvSpPr>
          <p:cNvPr id="33" name="TextBox 32"/>
          <p:cNvSpPr txBox="1"/>
          <p:nvPr/>
        </p:nvSpPr>
        <p:spPr>
          <a:xfrm>
            <a:off x="684000" y="4813411"/>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الغسل الواجب</a:t>
            </a:r>
          </a:p>
        </p:txBody>
      </p:sp>
      <p:sp>
        <p:nvSpPr>
          <p:cNvPr id="34" name="Rectangle 33">
            <a:hlinkClick action="ppaction://hlinksldjump" r:id="rId5" tooltip="انتقال إلى صفحة «الغسل الواجب»"/>
          </p:cNvPr>
          <p:cNvSpPr/>
          <p:nvPr/>
        </p:nvSpPr>
        <p:spPr>
          <a:xfrm>
            <a:off x="684000" y="4813411"/>
            <a:ext cx="6192000" cy="316545"/>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ounded Rectangle 34"/>
          <p:cNvSpPr/>
          <p:nvPr/>
        </p:nvSpPr>
        <p:spPr>
          <a:xfrm>
            <a:off x="6354000" y="5228894"/>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354000" y="5228894"/>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٦</a:t>
            </a:r>
          </a:p>
        </p:txBody>
      </p:sp>
      <p:sp>
        <p:nvSpPr>
          <p:cNvPr id="37" name="TextBox 36"/>
          <p:cNvSpPr txBox="1"/>
          <p:nvPr/>
        </p:nvSpPr>
        <p:spPr>
          <a:xfrm>
            <a:off x="684000" y="5142494"/>
            <a:ext cx="5364000" cy="388800"/>
          </a:xfrm>
          <a:prstGeom prst="rect">
            <a:avLst/>
          </a:prstGeom>
          <a:noFill/>
        </p:spPr>
        <p:txBody>
          <a:bodyPr wrap="square" lIns="0" rIns="0" tIns="0" bIns="0" anchor="ctr">
            <a:spAutoFit/>
          </a:bodyPr>
          <a:lstStyle/>
          <a:p>
            <a:pPr rtl="1" algn="r">
              <a:lnSpc>
                <a:spcPct val="115000"/>
              </a:lnSpc>
              <a:spcBef>
                <a:spcPts val="0"/>
              </a:spcBef>
              <a:spcAft>
                <a:spcPts val="0"/>
              </a:spcAft>
            </a:pPr>
            <a:r>
              <a:rPr sz="1400" b="1" i="0">
                <a:solidFill>
                  <a:srgbClr val="3F5A12"/>
                </a:solidFill>
                <a:latin typeface="Sakkal Majalla"/>
                <a:cs typeface="Sakkal Majalla"/>
                <a:ea typeface="Sakkal Majalla"/>
              </a:rPr>
              <a:t>الوضوء</a:t>
            </a:r>
          </a:p>
        </p:txBody>
      </p:sp>
      <p:sp>
        <p:nvSpPr>
          <p:cNvPr id="38" name="Diamond 37"/>
          <p:cNvSpPr/>
          <p:nvPr/>
        </p:nvSpPr>
        <p:spPr>
          <a:xfrm>
            <a:off x="6246000" y="5290094"/>
            <a:ext cx="93600" cy="936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ectangle 38"/>
          <p:cNvSpPr/>
          <p:nvPr/>
        </p:nvSpPr>
        <p:spPr>
          <a:xfrm>
            <a:off x="684000" y="5518694"/>
            <a:ext cx="6192000" cy="7919"/>
          </a:xfrm>
          <a:prstGeom prst="rect">
            <a:avLst/>
          </a:prstGeom>
          <a:solidFill>
            <a:srgbClr val="D8E0C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ectangle 39">
            <a:hlinkClick action="ppaction://hlinksldjump" r:id="rId6" tooltip="انتقال إلى صفحة «الوضوء»"/>
          </p:cNvPr>
          <p:cNvSpPr/>
          <p:nvPr/>
        </p:nvSpPr>
        <p:spPr>
          <a:xfrm>
            <a:off x="684000" y="5142494"/>
            <a:ext cx="6192000" cy="438945"/>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1" name="Rounded Rectangle 40"/>
          <p:cNvSpPr/>
          <p:nvPr/>
        </p:nvSpPr>
        <p:spPr>
          <a:xfrm>
            <a:off x="6354000" y="5619176"/>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354000" y="5619176"/>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٦</a:t>
            </a:r>
          </a:p>
        </p:txBody>
      </p:sp>
      <p:sp>
        <p:nvSpPr>
          <p:cNvPr id="43" name="TextBox 42"/>
          <p:cNvSpPr txBox="1"/>
          <p:nvPr/>
        </p:nvSpPr>
        <p:spPr>
          <a:xfrm>
            <a:off x="684000" y="5593976"/>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فضل الوضوء</a:t>
            </a:r>
          </a:p>
        </p:txBody>
      </p:sp>
      <p:sp>
        <p:nvSpPr>
          <p:cNvPr id="44" name="Rectangle 43">
            <a:hlinkClick action="ppaction://hlinksldjump" r:id="rId6" tooltip="انتقال إلى صفحة «فضل الوضوء»"/>
          </p:cNvPr>
          <p:cNvSpPr/>
          <p:nvPr/>
        </p:nvSpPr>
        <p:spPr>
          <a:xfrm>
            <a:off x="684000" y="5593976"/>
            <a:ext cx="6192000" cy="316545"/>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Rounded Rectangle 44"/>
          <p:cNvSpPr/>
          <p:nvPr/>
        </p:nvSpPr>
        <p:spPr>
          <a:xfrm>
            <a:off x="6354000" y="5948258"/>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354000" y="5948258"/>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٧</a:t>
            </a:r>
          </a:p>
        </p:txBody>
      </p:sp>
      <p:sp>
        <p:nvSpPr>
          <p:cNvPr id="47" name="TextBox 46"/>
          <p:cNvSpPr txBox="1"/>
          <p:nvPr/>
        </p:nvSpPr>
        <p:spPr>
          <a:xfrm>
            <a:off x="684000" y="5923058"/>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تعريف الوضوء</a:t>
            </a:r>
          </a:p>
        </p:txBody>
      </p:sp>
      <p:sp>
        <p:nvSpPr>
          <p:cNvPr id="48" name="Rectangle 47">
            <a:hlinkClick action="ppaction://hlinksldjump" r:id="rId7" tooltip="انتقال إلى صفحة «تعريف الوضوء»"/>
          </p:cNvPr>
          <p:cNvSpPr/>
          <p:nvPr/>
        </p:nvSpPr>
        <p:spPr>
          <a:xfrm>
            <a:off x="684000" y="5923058"/>
            <a:ext cx="6192000" cy="316545"/>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9" name="Rounded Rectangle 48"/>
          <p:cNvSpPr/>
          <p:nvPr/>
        </p:nvSpPr>
        <p:spPr>
          <a:xfrm>
            <a:off x="6354000" y="6277341"/>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0" name="TextBox 49"/>
          <p:cNvSpPr txBox="1"/>
          <p:nvPr/>
        </p:nvSpPr>
        <p:spPr>
          <a:xfrm>
            <a:off x="6354000" y="6277341"/>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٨</a:t>
            </a:r>
          </a:p>
        </p:txBody>
      </p:sp>
      <p:sp>
        <p:nvSpPr>
          <p:cNvPr id="51" name="TextBox 50"/>
          <p:cNvSpPr txBox="1"/>
          <p:nvPr/>
        </p:nvSpPr>
        <p:spPr>
          <a:xfrm>
            <a:off x="684000" y="6252141"/>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شروط الوضوء</a:t>
            </a:r>
          </a:p>
        </p:txBody>
      </p:sp>
      <p:sp>
        <p:nvSpPr>
          <p:cNvPr id="52" name="Rectangle 51">
            <a:hlinkClick action="ppaction://hlinksldjump" r:id="rId8" tooltip="انتقال إلى صفحة «شروط الوضوء»"/>
          </p:cNvPr>
          <p:cNvSpPr/>
          <p:nvPr/>
        </p:nvSpPr>
        <p:spPr>
          <a:xfrm>
            <a:off x="684000" y="6252141"/>
            <a:ext cx="6192000" cy="316545"/>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3" name="Rounded Rectangle 52"/>
          <p:cNvSpPr/>
          <p:nvPr/>
        </p:nvSpPr>
        <p:spPr>
          <a:xfrm>
            <a:off x="6354000" y="6606423"/>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4" name="TextBox 53"/>
          <p:cNvSpPr txBox="1"/>
          <p:nvPr/>
        </p:nvSpPr>
        <p:spPr>
          <a:xfrm>
            <a:off x="6354000" y="6606423"/>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٨</a:t>
            </a:r>
          </a:p>
        </p:txBody>
      </p:sp>
      <p:sp>
        <p:nvSpPr>
          <p:cNvPr id="55" name="TextBox 54"/>
          <p:cNvSpPr txBox="1"/>
          <p:nvPr/>
        </p:nvSpPr>
        <p:spPr>
          <a:xfrm>
            <a:off x="684000" y="6581223"/>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فرائض الوضوء</a:t>
            </a:r>
          </a:p>
        </p:txBody>
      </p:sp>
      <p:sp>
        <p:nvSpPr>
          <p:cNvPr id="56" name="Rectangle 55">
            <a:hlinkClick action="ppaction://hlinksldjump" r:id="rId8" tooltip="انتقال إلى صفحة «فرائض الوضوء»"/>
          </p:cNvPr>
          <p:cNvSpPr/>
          <p:nvPr/>
        </p:nvSpPr>
        <p:spPr>
          <a:xfrm>
            <a:off x="684000" y="6581223"/>
            <a:ext cx="6192000" cy="316545"/>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7" name="Rounded Rectangle 56"/>
          <p:cNvSpPr/>
          <p:nvPr/>
        </p:nvSpPr>
        <p:spPr>
          <a:xfrm>
            <a:off x="6354000" y="6935505"/>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8" name="TextBox 57"/>
          <p:cNvSpPr txBox="1"/>
          <p:nvPr/>
        </p:nvSpPr>
        <p:spPr>
          <a:xfrm>
            <a:off x="6354000" y="6935505"/>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٩</a:t>
            </a:r>
          </a:p>
        </p:txBody>
      </p:sp>
      <p:sp>
        <p:nvSpPr>
          <p:cNvPr id="59" name="TextBox 58"/>
          <p:cNvSpPr txBox="1"/>
          <p:nvPr/>
        </p:nvSpPr>
        <p:spPr>
          <a:xfrm>
            <a:off x="684000" y="6910305"/>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سنن الوضوء</a:t>
            </a:r>
          </a:p>
        </p:txBody>
      </p:sp>
      <p:sp>
        <p:nvSpPr>
          <p:cNvPr id="60" name="Rectangle 59">
            <a:hlinkClick action="ppaction://hlinksldjump" r:id="rId9" tooltip="انتقال إلى صفحة «سنن الوضوء»"/>
          </p:cNvPr>
          <p:cNvSpPr/>
          <p:nvPr/>
        </p:nvSpPr>
        <p:spPr>
          <a:xfrm>
            <a:off x="684000" y="6910305"/>
            <a:ext cx="6192000" cy="316545"/>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Rounded Rectangle 60"/>
          <p:cNvSpPr/>
          <p:nvPr/>
        </p:nvSpPr>
        <p:spPr>
          <a:xfrm>
            <a:off x="6354000" y="7264588"/>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2" name="TextBox 61"/>
          <p:cNvSpPr txBox="1"/>
          <p:nvPr/>
        </p:nvSpPr>
        <p:spPr>
          <a:xfrm>
            <a:off x="6354000" y="7264588"/>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١٠</a:t>
            </a:r>
          </a:p>
        </p:txBody>
      </p:sp>
      <p:sp>
        <p:nvSpPr>
          <p:cNvPr id="63" name="TextBox 62"/>
          <p:cNvSpPr txBox="1"/>
          <p:nvPr/>
        </p:nvSpPr>
        <p:spPr>
          <a:xfrm>
            <a:off x="684000" y="7239388"/>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صفة الوضوء</a:t>
            </a:r>
          </a:p>
        </p:txBody>
      </p:sp>
      <p:sp>
        <p:nvSpPr>
          <p:cNvPr id="64" name="Rectangle 63">
            <a:hlinkClick action="ppaction://hlinksldjump" r:id="rId10" tooltip="انتقال إلى صفحة «صفة الوضوء»"/>
          </p:cNvPr>
          <p:cNvSpPr/>
          <p:nvPr/>
        </p:nvSpPr>
        <p:spPr>
          <a:xfrm>
            <a:off x="684000" y="7239388"/>
            <a:ext cx="6192000" cy="316545"/>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5" name="Rounded Rectangle 64"/>
          <p:cNvSpPr/>
          <p:nvPr/>
        </p:nvSpPr>
        <p:spPr>
          <a:xfrm>
            <a:off x="6354000" y="765487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6" name="TextBox 65"/>
          <p:cNvSpPr txBox="1"/>
          <p:nvPr/>
        </p:nvSpPr>
        <p:spPr>
          <a:xfrm>
            <a:off x="6354000" y="765487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١٣</a:t>
            </a:r>
          </a:p>
        </p:txBody>
      </p:sp>
      <p:sp>
        <p:nvSpPr>
          <p:cNvPr id="67" name="TextBox 66"/>
          <p:cNvSpPr txBox="1"/>
          <p:nvPr/>
        </p:nvSpPr>
        <p:spPr>
          <a:xfrm>
            <a:off x="684000" y="7568470"/>
            <a:ext cx="5364000" cy="388800"/>
          </a:xfrm>
          <a:prstGeom prst="rect">
            <a:avLst/>
          </a:prstGeom>
          <a:noFill/>
        </p:spPr>
        <p:txBody>
          <a:bodyPr wrap="square" lIns="0" rIns="0" tIns="0" bIns="0" anchor="ctr">
            <a:spAutoFit/>
          </a:bodyPr>
          <a:lstStyle/>
          <a:p>
            <a:pPr rtl="1" algn="r">
              <a:lnSpc>
                <a:spcPct val="115000"/>
              </a:lnSpc>
              <a:spcBef>
                <a:spcPts val="0"/>
              </a:spcBef>
              <a:spcAft>
                <a:spcPts val="0"/>
              </a:spcAft>
            </a:pPr>
            <a:r>
              <a:rPr sz="1400" b="1" i="0">
                <a:solidFill>
                  <a:srgbClr val="3F5A12"/>
                </a:solidFill>
                <a:latin typeface="Sakkal Majalla"/>
                <a:cs typeface="Sakkal Majalla"/>
                <a:ea typeface="Sakkal Majalla"/>
              </a:rPr>
              <a:t>الصلاة</a:t>
            </a:r>
          </a:p>
        </p:txBody>
      </p:sp>
      <p:sp>
        <p:nvSpPr>
          <p:cNvPr id="68" name="Diamond 67"/>
          <p:cNvSpPr/>
          <p:nvPr/>
        </p:nvSpPr>
        <p:spPr>
          <a:xfrm>
            <a:off x="6246000" y="7716070"/>
            <a:ext cx="93600" cy="936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9" name="Rectangle 68"/>
          <p:cNvSpPr/>
          <p:nvPr/>
        </p:nvSpPr>
        <p:spPr>
          <a:xfrm>
            <a:off x="684000" y="7944670"/>
            <a:ext cx="6192000" cy="7919"/>
          </a:xfrm>
          <a:prstGeom prst="rect">
            <a:avLst/>
          </a:prstGeom>
          <a:solidFill>
            <a:srgbClr val="D8E0C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0" name="Rectangle 69">
            <a:hlinkClick action="ppaction://hlinksldjump" r:id="rId11" tooltip="انتقال إلى صفحة «الصلاة»"/>
          </p:cNvPr>
          <p:cNvSpPr/>
          <p:nvPr/>
        </p:nvSpPr>
        <p:spPr>
          <a:xfrm>
            <a:off x="684000" y="7568470"/>
            <a:ext cx="6192000" cy="438945"/>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1" name="Rounded Rectangle 70"/>
          <p:cNvSpPr/>
          <p:nvPr/>
        </p:nvSpPr>
        <p:spPr>
          <a:xfrm>
            <a:off x="6354000" y="8045152"/>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2" name="TextBox 71"/>
          <p:cNvSpPr txBox="1"/>
          <p:nvPr/>
        </p:nvSpPr>
        <p:spPr>
          <a:xfrm>
            <a:off x="6354000" y="8045152"/>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١٣</a:t>
            </a:r>
          </a:p>
        </p:txBody>
      </p:sp>
      <p:sp>
        <p:nvSpPr>
          <p:cNvPr id="73" name="TextBox 72"/>
          <p:cNvSpPr txBox="1"/>
          <p:nvPr/>
        </p:nvSpPr>
        <p:spPr>
          <a:xfrm>
            <a:off x="684000" y="8019952"/>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مكانة الصلاة في الإسلام</a:t>
            </a:r>
          </a:p>
        </p:txBody>
      </p:sp>
      <p:sp>
        <p:nvSpPr>
          <p:cNvPr id="74" name="Rectangle 73">
            <a:hlinkClick action="ppaction://hlinksldjump" r:id="rId11" tooltip="انتقال إلى صفحة «مكانة الصلاة في الإسلام»"/>
          </p:cNvPr>
          <p:cNvSpPr/>
          <p:nvPr/>
        </p:nvSpPr>
        <p:spPr>
          <a:xfrm>
            <a:off x="684000" y="8019952"/>
            <a:ext cx="6192000" cy="316545"/>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5" name="Rounded Rectangle 74"/>
          <p:cNvSpPr/>
          <p:nvPr/>
        </p:nvSpPr>
        <p:spPr>
          <a:xfrm>
            <a:off x="6354000" y="8374235"/>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6" name="TextBox 75"/>
          <p:cNvSpPr txBox="1"/>
          <p:nvPr/>
        </p:nvSpPr>
        <p:spPr>
          <a:xfrm>
            <a:off x="6354000" y="8374235"/>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١٣</a:t>
            </a:r>
          </a:p>
        </p:txBody>
      </p:sp>
      <p:sp>
        <p:nvSpPr>
          <p:cNvPr id="77" name="TextBox 76"/>
          <p:cNvSpPr txBox="1"/>
          <p:nvPr/>
        </p:nvSpPr>
        <p:spPr>
          <a:xfrm>
            <a:off x="684000" y="8349035"/>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شروط الصلاة</a:t>
            </a:r>
          </a:p>
        </p:txBody>
      </p:sp>
      <p:sp>
        <p:nvSpPr>
          <p:cNvPr id="78" name="Rectangle 77">
            <a:hlinkClick action="ppaction://hlinksldjump" r:id="rId11" tooltip="انتقال إلى صفحة «شروط الصلاة»"/>
          </p:cNvPr>
          <p:cNvSpPr/>
          <p:nvPr/>
        </p:nvSpPr>
        <p:spPr>
          <a:xfrm>
            <a:off x="684000" y="8349035"/>
            <a:ext cx="6192000" cy="316545"/>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9" name="Rounded Rectangle 78"/>
          <p:cNvSpPr/>
          <p:nvPr/>
        </p:nvSpPr>
        <p:spPr>
          <a:xfrm>
            <a:off x="6354000" y="8703317"/>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0" name="TextBox 79"/>
          <p:cNvSpPr txBox="1"/>
          <p:nvPr/>
        </p:nvSpPr>
        <p:spPr>
          <a:xfrm>
            <a:off x="6354000" y="8703317"/>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١٥</a:t>
            </a:r>
          </a:p>
        </p:txBody>
      </p:sp>
      <p:sp>
        <p:nvSpPr>
          <p:cNvPr id="81" name="TextBox 80"/>
          <p:cNvSpPr txBox="1"/>
          <p:nvPr/>
        </p:nvSpPr>
        <p:spPr>
          <a:xfrm>
            <a:off x="684000" y="8678117"/>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الأوقات المنهي عن الصلاة فيها</a:t>
            </a:r>
          </a:p>
        </p:txBody>
      </p:sp>
      <p:sp>
        <p:nvSpPr>
          <p:cNvPr id="82" name="Rectangle 81">
            <a:hlinkClick action="ppaction://hlinksldjump" r:id="rId12" tooltip="انتقال إلى صفحة «الأوقات المنهي عن الصلاة فيها»"/>
          </p:cNvPr>
          <p:cNvSpPr/>
          <p:nvPr/>
        </p:nvSpPr>
        <p:spPr>
          <a:xfrm>
            <a:off x="684000" y="8678117"/>
            <a:ext cx="6192000" cy="316545"/>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3" name="TextBox 82"/>
          <p:cNvSpPr txBox="1"/>
          <p:nvPr/>
        </p:nvSpPr>
        <p:spPr>
          <a:xfrm>
            <a:off x="684000" y="9115200"/>
            <a:ext cx="6192000" cy="288000"/>
          </a:xfrm>
          <a:prstGeom prst="rect">
            <a:avLst/>
          </a:prstGeom>
          <a:noFill/>
        </p:spPr>
        <p:txBody>
          <a:bodyPr wrap="square" lIns="0" rIns="0" tIns="0" bIns="0">
            <a:spAutoFit/>
          </a:bodyPr>
          <a:lstStyle/>
          <a:p>
            <a:pPr rtl="1" algn="ctr">
              <a:lnSpc>
                <a:spcPct val="145000"/>
              </a:lnSpc>
              <a:spcBef>
                <a:spcPts val="0"/>
              </a:spcBef>
              <a:spcAft>
                <a:spcPts val="0"/>
              </a:spcAft>
            </a:pPr>
            <a:r>
              <a:rPr sz="1100" b="0" i="0">
                <a:solidFill>
                  <a:srgbClr val="8AA832"/>
                </a:solidFill>
                <a:latin typeface="Sakkal Majalla"/>
                <a:cs typeface="Sakkal Majalla"/>
                <a:ea typeface="Sakkal Majalla"/>
              </a:rPr>
              <a:t>اضغط على أي عنوان للانتقال إلى صفحته — والرقم هو رقم الصفحة</a:t>
            </a:r>
          </a:p>
        </p:txBody>
      </p:sp>
      <p:sp>
        <p:nvSpPr>
          <p:cNvPr id="84" name="Rounded Rectangle 83"/>
          <p:cNvSpPr/>
          <p:nvPr/>
        </p:nvSpPr>
        <p:spPr>
          <a:xfrm>
            <a:off x="5652000" y="9828000"/>
            <a:ext cx="1224000" cy="302400"/>
          </a:xfrm>
          <a:prstGeom prst="roundRect">
            <a:avLst>
              <a:gd name="adj" fmla="val 26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5" name="TextBox 84"/>
          <p:cNvSpPr txBox="1"/>
          <p:nvPr/>
        </p:nvSpPr>
        <p:spPr>
          <a:xfrm>
            <a:off x="5652000" y="9828000"/>
            <a:ext cx="1224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100" b="1" i="0">
                <a:solidFill>
                  <a:srgbClr val="3F5A12"/>
                </a:solidFill>
                <a:latin typeface="Sakkal Majalla"/>
                <a:cs typeface="Sakkal Majalla"/>
                <a:ea typeface="Sakkal Majalla"/>
              </a:rPr>
              <a:t>الفهرس الرئيسي</a:t>
            </a:r>
          </a:p>
        </p:txBody>
      </p:sp>
      <p:sp>
        <p:nvSpPr>
          <p:cNvPr id="86" name="Rectangle 85">
            <a:hlinkClick action="ppaction://hlinksldjump" r:id="rId13" tooltip="الرجوع إلى الفهرس الرئيسي"/>
          </p:cNvPr>
          <p:cNvSpPr/>
          <p:nvPr/>
        </p:nvSpPr>
        <p:spPr>
          <a:xfrm>
            <a:off x="5616000" y="9784800"/>
            <a:ext cx="1296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034000"/>
            <a:ext cx="6192000" cy="540000"/>
          </a:xfrm>
          <a:prstGeom prst="rect">
            <a:avLst/>
          </a:prstGeom>
          <a:noFill/>
        </p:spPr>
        <p:txBody>
          <a:bodyPr wrap="square" lIns="0" rIns="0" tIns="0" bIns="0">
            <a:spAutoFit/>
          </a:bodyPr>
          <a:lstStyle/>
          <a:p>
            <a:pPr rtl="1" algn="ctr">
              <a:lnSpc>
                <a:spcPct val="145000"/>
              </a:lnSpc>
              <a:spcBef>
                <a:spcPts val="0"/>
              </a:spcBef>
              <a:spcAft>
                <a:spcPts val="0"/>
              </a:spcAft>
            </a:pPr>
            <a:r>
              <a:rPr sz="2400" b="1" i="0">
                <a:solidFill>
                  <a:srgbClr val="3F5A12"/>
                </a:solidFill>
                <a:latin typeface="Sakkal Majalla"/>
                <a:cs typeface="Sakkal Majalla"/>
                <a:ea typeface="Sakkal Majalla"/>
              </a:rPr>
              <a:t>فهرس الموضوع الثاني</a:t>
            </a:r>
          </a:p>
        </p:txBody>
      </p:sp>
      <p:sp>
        <p:nvSpPr>
          <p:cNvPr id="4" name="Rectangle 3"/>
          <p:cNvSpPr/>
          <p:nvPr/>
        </p:nvSpPr>
        <p:spPr>
          <a:xfrm>
            <a:off x="3060000" y="2646000"/>
            <a:ext cx="144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TextBox 4"/>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فهرس الموضوع الثاني</a:t>
            </a:r>
          </a:p>
        </p:txBody>
      </p:sp>
      <p:sp>
        <p:nvSpPr>
          <p:cNvPr id="6" name="TextBox 5"/>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7" name="TextBox 6"/>
          <p:cNvSpPr txBox="1"/>
          <p:nvPr/>
        </p:nvSpPr>
        <p:spPr>
          <a:xfrm>
            <a:off x="684000" y="2923200"/>
            <a:ext cx="6192000" cy="230400"/>
          </a:xfrm>
          <a:prstGeom prst="rect">
            <a:avLst/>
          </a:prstGeom>
          <a:noFill/>
        </p:spPr>
        <p:txBody>
          <a:bodyPr wrap="square" lIns="0" rIns="0" tIns="0" bIns="0" anchor="ctr">
            <a:spAutoFit/>
          </a:bodyPr>
          <a:lstStyle/>
          <a:p>
            <a:pPr rtl="1" algn="r">
              <a:lnSpc>
                <a:spcPct val="145000"/>
              </a:lnSpc>
              <a:spcBef>
                <a:spcPts val="0"/>
              </a:spcBef>
              <a:spcAft>
                <a:spcPts val="0"/>
              </a:spcAft>
            </a:pPr>
            <a:r>
              <a:rPr sz="1100" b="0" i="0">
                <a:solidFill>
                  <a:srgbClr val="8AA832"/>
                </a:solidFill>
                <a:latin typeface="Sakkal Majalla"/>
                <a:cs typeface="Sakkal Majalla"/>
                <a:ea typeface="Sakkal Majalla"/>
              </a:rPr>
              <a:t>تكملة قسم «الصلاة»</a:t>
            </a:r>
          </a:p>
        </p:txBody>
      </p:sp>
      <p:sp>
        <p:nvSpPr>
          <p:cNvPr id="8" name="Rectangle 7"/>
          <p:cNvSpPr/>
          <p:nvPr/>
        </p:nvSpPr>
        <p:spPr>
          <a:xfrm>
            <a:off x="684000" y="3142800"/>
            <a:ext cx="6192000" cy="7200"/>
          </a:xfrm>
          <a:prstGeom prst="rect">
            <a:avLst/>
          </a:prstGeom>
          <a:solidFill>
            <a:srgbClr val="D8E0C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ounded Rectangle 8"/>
          <p:cNvSpPr/>
          <p:nvPr/>
        </p:nvSpPr>
        <p:spPr>
          <a:xfrm>
            <a:off x="6354000" y="32724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354000" y="32724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٢١</a:t>
            </a:r>
          </a:p>
        </p:txBody>
      </p:sp>
      <p:sp>
        <p:nvSpPr>
          <p:cNvPr id="11" name="TextBox 10"/>
          <p:cNvSpPr txBox="1"/>
          <p:nvPr/>
        </p:nvSpPr>
        <p:spPr>
          <a:xfrm>
            <a:off x="684000" y="3247200"/>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أركان الصلاة</a:t>
            </a:r>
          </a:p>
        </p:txBody>
      </p:sp>
      <p:sp>
        <p:nvSpPr>
          <p:cNvPr id="12" name="Rectangle 11">
            <a:hlinkClick action="ppaction://hlinksldjump" r:id="rId3" tooltip="انتقال إلى صفحة «أركان الصلاة»"/>
          </p:cNvPr>
          <p:cNvSpPr/>
          <p:nvPr/>
        </p:nvSpPr>
        <p:spPr>
          <a:xfrm>
            <a:off x="684000" y="32472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6354000" y="36324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6354000" y="36324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٢١</a:t>
            </a:r>
          </a:p>
        </p:txBody>
      </p:sp>
      <p:sp>
        <p:nvSpPr>
          <p:cNvPr id="15" name="TextBox 14"/>
          <p:cNvSpPr txBox="1"/>
          <p:nvPr/>
        </p:nvSpPr>
        <p:spPr>
          <a:xfrm>
            <a:off x="684000" y="3607200"/>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سنن الصلاة</a:t>
            </a:r>
          </a:p>
        </p:txBody>
      </p:sp>
      <p:sp>
        <p:nvSpPr>
          <p:cNvPr id="16" name="Rectangle 15">
            <a:hlinkClick action="ppaction://hlinksldjump" r:id="rId3" tooltip="انتقال إلى صفحة «سنن الصلاة»"/>
          </p:cNvPr>
          <p:cNvSpPr/>
          <p:nvPr/>
        </p:nvSpPr>
        <p:spPr>
          <a:xfrm>
            <a:off x="684000" y="36072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ounded Rectangle 16"/>
          <p:cNvSpPr/>
          <p:nvPr/>
        </p:nvSpPr>
        <p:spPr>
          <a:xfrm>
            <a:off x="6354000" y="39924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6354000" y="39924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٢١</a:t>
            </a:r>
          </a:p>
        </p:txBody>
      </p:sp>
      <p:sp>
        <p:nvSpPr>
          <p:cNvPr id="19" name="TextBox 18"/>
          <p:cNvSpPr txBox="1"/>
          <p:nvPr/>
        </p:nvSpPr>
        <p:spPr>
          <a:xfrm>
            <a:off x="684000" y="3967200"/>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صفة الصلاة</a:t>
            </a:r>
          </a:p>
        </p:txBody>
      </p:sp>
      <p:sp>
        <p:nvSpPr>
          <p:cNvPr id="20" name="Rectangle 19">
            <a:hlinkClick action="ppaction://hlinksldjump" r:id="rId3" tooltip="انتقال إلى صفحة «صفة الصلاة»"/>
          </p:cNvPr>
          <p:cNvSpPr/>
          <p:nvPr/>
        </p:nvSpPr>
        <p:spPr>
          <a:xfrm>
            <a:off x="684000" y="39672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ounded Rectangle 20"/>
          <p:cNvSpPr/>
          <p:nvPr/>
        </p:nvSpPr>
        <p:spPr>
          <a:xfrm>
            <a:off x="6354000" y="44136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54000" y="44136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٢٨</a:t>
            </a:r>
          </a:p>
        </p:txBody>
      </p:sp>
      <p:sp>
        <p:nvSpPr>
          <p:cNvPr id="23" name="TextBox 22"/>
          <p:cNvSpPr txBox="1"/>
          <p:nvPr/>
        </p:nvSpPr>
        <p:spPr>
          <a:xfrm>
            <a:off x="684000" y="4327200"/>
            <a:ext cx="5364000" cy="388800"/>
          </a:xfrm>
          <a:prstGeom prst="rect">
            <a:avLst/>
          </a:prstGeom>
          <a:noFill/>
        </p:spPr>
        <p:txBody>
          <a:bodyPr wrap="square" lIns="0" rIns="0" tIns="0" bIns="0" anchor="ctr">
            <a:spAutoFit/>
          </a:bodyPr>
          <a:lstStyle/>
          <a:p>
            <a:pPr rtl="1" algn="r">
              <a:lnSpc>
                <a:spcPct val="115000"/>
              </a:lnSpc>
              <a:spcBef>
                <a:spcPts val="0"/>
              </a:spcBef>
              <a:spcAft>
                <a:spcPts val="0"/>
              </a:spcAft>
            </a:pPr>
            <a:r>
              <a:rPr sz="1400" b="1" i="0">
                <a:solidFill>
                  <a:srgbClr val="3F5A12"/>
                </a:solidFill>
                <a:latin typeface="Sakkal Majalla"/>
                <a:cs typeface="Sakkal Majalla"/>
                <a:ea typeface="Sakkal Majalla"/>
              </a:rPr>
              <a:t>نواقض الوضوء</a:t>
            </a:r>
          </a:p>
        </p:txBody>
      </p:sp>
      <p:sp>
        <p:nvSpPr>
          <p:cNvPr id="24" name="Diamond 23"/>
          <p:cNvSpPr/>
          <p:nvPr/>
        </p:nvSpPr>
        <p:spPr>
          <a:xfrm>
            <a:off x="6246000" y="4474800"/>
            <a:ext cx="93600" cy="936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ectangle 24"/>
          <p:cNvSpPr/>
          <p:nvPr/>
        </p:nvSpPr>
        <p:spPr>
          <a:xfrm>
            <a:off x="684000" y="4703400"/>
            <a:ext cx="6192000" cy="7919"/>
          </a:xfrm>
          <a:prstGeom prst="rect">
            <a:avLst/>
          </a:prstGeom>
          <a:solidFill>
            <a:srgbClr val="D8E0C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Rectangle 25">
            <a:hlinkClick action="ppaction://hlinksldjump" r:id="rId4" tooltip="انتقال إلى صفحة «نواقض الوضوء»"/>
          </p:cNvPr>
          <p:cNvSpPr/>
          <p:nvPr/>
        </p:nvSpPr>
        <p:spPr>
          <a:xfrm>
            <a:off x="684000" y="4327200"/>
            <a:ext cx="6192000" cy="4636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Rounded Rectangle 26"/>
          <p:cNvSpPr/>
          <p:nvPr/>
        </p:nvSpPr>
        <p:spPr>
          <a:xfrm>
            <a:off x="6354000" y="48348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6354000" y="48348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٢٨</a:t>
            </a:r>
          </a:p>
        </p:txBody>
      </p:sp>
      <p:sp>
        <p:nvSpPr>
          <p:cNvPr id="29" name="TextBox 28"/>
          <p:cNvSpPr txBox="1"/>
          <p:nvPr/>
        </p:nvSpPr>
        <p:spPr>
          <a:xfrm>
            <a:off x="684000" y="4809600"/>
            <a:ext cx="4860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180" b="0" i="0">
                <a:solidFill>
                  <a:srgbClr val="3A4033"/>
                </a:solidFill>
                <a:latin typeface="Sakkal Majalla"/>
                <a:cs typeface="Sakkal Majalla"/>
                <a:ea typeface="Sakkal Majalla"/>
              </a:rPr>
              <a:t>١) كل ما خرج من السبيلين: القبل والدبر</a:t>
            </a:r>
          </a:p>
        </p:txBody>
      </p:sp>
      <p:sp>
        <p:nvSpPr>
          <p:cNvPr id="30" name="Rectangle 29">
            <a:hlinkClick action="ppaction://hlinksldjump" r:id="rId4" tooltip="انتقال إلى صفحة «١) كل ما خرج من السبيلين: القبل والدبر»"/>
          </p:cNvPr>
          <p:cNvSpPr/>
          <p:nvPr/>
        </p:nvSpPr>
        <p:spPr>
          <a:xfrm>
            <a:off x="684000" y="48096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Rounded Rectangle 30"/>
          <p:cNvSpPr/>
          <p:nvPr/>
        </p:nvSpPr>
        <p:spPr>
          <a:xfrm>
            <a:off x="6354000" y="51948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6354000" y="51948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٢٨</a:t>
            </a:r>
          </a:p>
        </p:txBody>
      </p:sp>
      <p:sp>
        <p:nvSpPr>
          <p:cNvPr id="33" name="TextBox 32"/>
          <p:cNvSpPr txBox="1"/>
          <p:nvPr/>
        </p:nvSpPr>
        <p:spPr>
          <a:xfrm>
            <a:off x="684000" y="5169600"/>
            <a:ext cx="4860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180" b="0" i="0">
                <a:solidFill>
                  <a:srgbClr val="3A4033"/>
                </a:solidFill>
                <a:latin typeface="Sakkal Majalla"/>
                <a:cs typeface="Sakkal Majalla"/>
                <a:ea typeface="Sakkal Majalla"/>
              </a:rPr>
              <a:t>٢) القيء والقلس</a:t>
            </a:r>
          </a:p>
        </p:txBody>
      </p:sp>
      <p:sp>
        <p:nvSpPr>
          <p:cNvPr id="34" name="Rectangle 33">
            <a:hlinkClick action="ppaction://hlinksldjump" r:id="rId4" tooltip="انتقال إلى صفحة «٢) القيء والقلس»"/>
          </p:cNvPr>
          <p:cNvSpPr/>
          <p:nvPr/>
        </p:nvSpPr>
        <p:spPr>
          <a:xfrm>
            <a:off x="684000" y="51696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ounded Rectangle 34"/>
          <p:cNvSpPr/>
          <p:nvPr/>
        </p:nvSpPr>
        <p:spPr>
          <a:xfrm>
            <a:off x="6354000" y="55548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354000" y="55548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٢٩</a:t>
            </a:r>
          </a:p>
        </p:txBody>
      </p:sp>
      <p:sp>
        <p:nvSpPr>
          <p:cNvPr id="37" name="TextBox 36"/>
          <p:cNvSpPr txBox="1"/>
          <p:nvPr/>
        </p:nvSpPr>
        <p:spPr>
          <a:xfrm>
            <a:off x="684000" y="5529600"/>
            <a:ext cx="4860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180" b="0" i="0">
                <a:solidFill>
                  <a:srgbClr val="3A4033"/>
                </a:solidFill>
                <a:latin typeface="Sakkal Majalla"/>
                <a:cs typeface="Sakkal Majalla"/>
                <a:ea typeface="Sakkal Majalla"/>
              </a:rPr>
              <a:t>٣) الرّعاف</a:t>
            </a:r>
          </a:p>
        </p:txBody>
      </p:sp>
      <p:sp>
        <p:nvSpPr>
          <p:cNvPr id="38" name="Rectangle 37">
            <a:hlinkClick action="ppaction://hlinksldjump" r:id="rId5" tooltip="انتقال إلى صفحة «٣) الرّعاف»"/>
          </p:cNvPr>
          <p:cNvSpPr/>
          <p:nvPr/>
        </p:nvSpPr>
        <p:spPr>
          <a:xfrm>
            <a:off x="684000" y="55296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ounded Rectangle 38"/>
          <p:cNvSpPr/>
          <p:nvPr/>
        </p:nvSpPr>
        <p:spPr>
          <a:xfrm>
            <a:off x="6354000" y="59148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6354000" y="59148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٢٩</a:t>
            </a:r>
          </a:p>
        </p:txBody>
      </p:sp>
      <p:sp>
        <p:nvSpPr>
          <p:cNvPr id="41" name="TextBox 40"/>
          <p:cNvSpPr txBox="1"/>
          <p:nvPr/>
        </p:nvSpPr>
        <p:spPr>
          <a:xfrm>
            <a:off x="684000" y="5889600"/>
            <a:ext cx="4860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180" b="0" i="0">
                <a:solidFill>
                  <a:srgbClr val="3A4033"/>
                </a:solidFill>
                <a:latin typeface="Sakkal Majalla"/>
                <a:cs typeface="Sakkal Majalla"/>
                <a:ea typeface="Sakkal Majalla"/>
              </a:rPr>
              <a:t>٤) الدم الخارج من جسد المتوضئ إذا كان مسفوحًا (سائلًا أو قاطرًا)</a:t>
            </a:r>
          </a:p>
        </p:txBody>
      </p:sp>
      <p:sp>
        <p:nvSpPr>
          <p:cNvPr id="42" name="Rectangle 41">
            <a:hlinkClick action="ppaction://hlinksldjump" r:id="rId5" tooltip="انتقال إلى صفحة «٤) الدم الخارج من جسد المتوضئ إذا كان مسفوحًا (سائلًا أو قاطرًا)»"/>
          </p:cNvPr>
          <p:cNvSpPr/>
          <p:nvPr/>
        </p:nvSpPr>
        <p:spPr>
          <a:xfrm>
            <a:off x="684000" y="58896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ounded Rectangle 42"/>
          <p:cNvSpPr/>
          <p:nvPr/>
        </p:nvSpPr>
        <p:spPr>
          <a:xfrm>
            <a:off x="6354000" y="62748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354000" y="62748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٢٩</a:t>
            </a:r>
          </a:p>
        </p:txBody>
      </p:sp>
      <p:sp>
        <p:nvSpPr>
          <p:cNvPr id="45" name="TextBox 44"/>
          <p:cNvSpPr txBox="1"/>
          <p:nvPr/>
        </p:nvSpPr>
        <p:spPr>
          <a:xfrm>
            <a:off x="684000" y="6249600"/>
            <a:ext cx="4860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180" b="0" i="0">
                <a:solidFill>
                  <a:srgbClr val="3A4033"/>
                </a:solidFill>
                <a:latin typeface="Sakkal Majalla"/>
                <a:cs typeface="Sakkal Majalla"/>
                <a:ea typeface="Sakkal Majalla"/>
              </a:rPr>
              <a:t>٥) ملامسة النجاسة</a:t>
            </a:r>
          </a:p>
        </p:txBody>
      </p:sp>
      <p:sp>
        <p:nvSpPr>
          <p:cNvPr id="46" name="Rectangle 45">
            <a:hlinkClick action="ppaction://hlinksldjump" r:id="rId5" tooltip="انتقال إلى صفحة «٥) ملامسة النجاسة»"/>
          </p:cNvPr>
          <p:cNvSpPr/>
          <p:nvPr/>
        </p:nvSpPr>
        <p:spPr>
          <a:xfrm>
            <a:off x="684000" y="62496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ounded Rectangle 46"/>
          <p:cNvSpPr/>
          <p:nvPr/>
        </p:nvSpPr>
        <p:spPr>
          <a:xfrm>
            <a:off x="6354000" y="66348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354000" y="66348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٢٩</a:t>
            </a:r>
          </a:p>
        </p:txBody>
      </p:sp>
      <p:sp>
        <p:nvSpPr>
          <p:cNvPr id="49" name="TextBox 48"/>
          <p:cNvSpPr txBox="1"/>
          <p:nvPr/>
        </p:nvSpPr>
        <p:spPr>
          <a:xfrm>
            <a:off x="684000" y="6609600"/>
            <a:ext cx="4860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180" b="0" i="0">
                <a:solidFill>
                  <a:srgbClr val="3A4033"/>
                </a:solidFill>
                <a:latin typeface="Sakkal Majalla"/>
                <a:cs typeface="Sakkal Majalla"/>
                <a:ea typeface="Sakkal Majalla"/>
              </a:rPr>
              <a:t>٦) ملامسة العورة</a:t>
            </a:r>
          </a:p>
        </p:txBody>
      </p:sp>
      <p:sp>
        <p:nvSpPr>
          <p:cNvPr id="50" name="Rectangle 49">
            <a:hlinkClick action="ppaction://hlinksldjump" r:id="rId5" tooltip="انتقال إلى صفحة «٦) ملامسة العورة»"/>
          </p:cNvPr>
          <p:cNvSpPr/>
          <p:nvPr/>
        </p:nvSpPr>
        <p:spPr>
          <a:xfrm>
            <a:off x="684000" y="66096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ounded Rectangle 50"/>
          <p:cNvSpPr/>
          <p:nvPr/>
        </p:nvSpPr>
        <p:spPr>
          <a:xfrm>
            <a:off x="6354000" y="69948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6354000" y="69948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٣٠</a:t>
            </a:r>
          </a:p>
        </p:txBody>
      </p:sp>
      <p:sp>
        <p:nvSpPr>
          <p:cNvPr id="53" name="TextBox 52"/>
          <p:cNvSpPr txBox="1"/>
          <p:nvPr/>
        </p:nvSpPr>
        <p:spPr>
          <a:xfrm>
            <a:off x="684000" y="6969600"/>
            <a:ext cx="4860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180" b="0" i="0">
                <a:solidFill>
                  <a:srgbClr val="3A4033"/>
                </a:solidFill>
                <a:latin typeface="Sakkal Majalla"/>
                <a:cs typeface="Sakkal Majalla"/>
                <a:ea typeface="Sakkal Majalla"/>
              </a:rPr>
              <a:t>٧) ملامسة جسد النساء الأجنبيات (غير المحارم)</a:t>
            </a:r>
          </a:p>
        </p:txBody>
      </p:sp>
      <p:sp>
        <p:nvSpPr>
          <p:cNvPr id="54" name="Rectangle 53">
            <a:hlinkClick action="ppaction://hlinksldjump" r:id="rId6" tooltip="انتقال إلى صفحة «٧) ملامسة جسد النساء الأجنبيات (غير المحارم)»"/>
          </p:cNvPr>
          <p:cNvSpPr/>
          <p:nvPr/>
        </p:nvSpPr>
        <p:spPr>
          <a:xfrm>
            <a:off x="684000" y="69696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ounded Rectangle 54"/>
          <p:cNvSpPr/>
          <p:nvPr/>
        </p:nvSpPr>
        <p:spPr>
          <a:xfrm>
            <a:off x="6354000" y="73548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6354000" y="73548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٣٠</a:t>
            </a:r>
          </a:p>
        </p:txBody>
      </p:sp>
      <p:sp>
        <p:nvSpPr>
          <p:cNvPr id="57" name="TextBox 56"/>
          <p:cNvSpPr txBox="1"/>
          <p:nvPr/>
        </p:nvSpPr>
        <p:spPr>
          <a:xfrm>
            <a:off x="684000" y="7329600"/>
            <a:ext cx="4860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180" b="0" i="0">
                <a:solidFill>
                  <a:srgbClr val="3A4033"/>
                </a:solidFill>
                <a:latin typeface="Sakkal Majalla"/>
                <a:cs typeface="Sakkal Majalla"/>
                <a:ea typeface="Sakkal Majalla"/>
              </a:rPr>
              <a:t>٨) النظر إلى العورات</a:t>
            </a:r>
          </a:p>
        </p:txBody>
      </p:sp>
      <p:sp>
        <p:nvSpPr>
          <p:cNvPr id="58" name="Rectangle 57">
            <a:hlinkClick action="ppaction://hlinksldjump" r:id="rId6" tooltip="انتقال إلى صفحة «٨) النظر إلى العورات»"/>
          </p:cNvPr>
          <p:cNvSpPr/>
          <p:nvPr/>
        </p:nvSpPr>
        <p:spPr>
          <a:xfrm>
            <a:off x="684000" y="73296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684000" y="7797600"/>
            <a:ext cx="6192000" cy="288000"/>
          </a:xfrm>
          <a:prstGeom prst="rect">
            <a:avLst/>
          </a:prstGeom>
          <a:noFill/>
        </p:spPr>
        <p:txBody>
          <a:bodyPr wrap="square" lIns="0" rIns="0" tIns="0" bIns="0">
            <a:spAutoFit/>
          </a:bodyPr>
          <a:lstStyle/>
          <a:p>
            <a:pPr rtl="1" algn="ctr">
              <a:lnSpc>
                <a:spcPct val="145000"/>
              </a:lnSpc>
              <a:spcBef>
                <a:spcPts val="0"/>
              </a:spcBef>
              <a:spcAft>
                <a:spcPts val="0"/>
              </a:spcAft>
            </a:pPr>
            <a:r>
              <a:rPr sz="1100" b="0" i="0">
                <a:solidFill>
                  <a:srgbClr val="8AA832"/>
                </a:solidFill>
                <a:latin typeface="Sakkal Majalla"/>
                <a:cs typeface="Sakkal Majalla"/>
                <a:ea typeface="Sakkal Majalla"/>
              </a:rPr>
              <a:t>اضغط على أي عنوان للانتقال إلى صفحته — والرقم هو رقم الصفحة</a:t>
            </a:r>
          </a:p>
        </p:txBody>
      </p:sp>
      <p:sp>
        <p:nvSpPr>
          <p:cNvPr id="60" name="Rounded Rectangle 59"/>
          <p:cNvSpPr/>
          <p:nvPr/>
        </p:nvSpPr>
        <p:spPr>
          <a:xfrm>
            <a:off x="5652000" y="9828000"/>
            <a:ext cx="1224000" cy="302400"/>
          </a:xfrm>
          <a:prstGeom prst="roundRect">
            <a:avLst>
              <a:gd name="adj" fmla="val 26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5652000" y="9828000"/>
            <a:ext cx="1224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100" b="1" i="0">
                <a:solidFill>
                  <a:srgbClr val="3F5A12"/>
                </a:solidFill>
                <a:latin typeface="Sakkal Majalla"/>
                <a:cs typeface="Sakkal Majalla"/>
                <a:ea typeface="Sakkal Majalla"/>
              </a:rPr>
              <a:t>الفهرس الرئيسي</a:t>
            </a:r>
          </a:p>
        </p:txBody>
      </p:sp>
      <p:sp>
        <p:nvSpPr>
          <p:cNvPr id="62" name="Rectangle 61">
            <a:hlinkClick action="ppaction://hlinksldjump" r:id="rId7" tooltip="الرجوع إلى الفهرس الرئيسي"/>
          </p:cNvPr>
          <p:cNvSpPr/>
          <p:nvPr/>
        </p:nvSpPr>
        <p:spPr>
          <a:xfrm>
            <a:off x="5616000" y="9784800"/>
            <a:ext cx="1296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034000"/>
            <a:ext cx="6192000" cy="540000"/>
          </a:xfrm>
          <a:prstGeom prst="rect">
            <a:avLst/>
          </a:prstGeom>
          <a:noFill/>
        </p:spPr>
        <p:txBody>
          <a:bodyPr wrap="square" lIns="0" rIns="0" tIns="0" bIns="0">
            <a:spAutoFit/>
          </a:bodyPr>
          <a:lstStyle/>
          <a:p>
            <a:pPr rtl="1" algn="ctr">
              <a:lnSpc>
                <a:spcPct val="145000"/>
              </a:lnSpc>
              <a:spcBef>
                <a:spcPts val="0"/>
              </a:spcBef>
              <a:spcAft>
                <a:spcPts val="0"/>
              </a:spcAft>
            </a:pPr>
            <a:r>
              <a:rPr sz="2400" b="1" i="0">
                <a:solidFill>
                  <a:srgbClr val="3F5A12"/>
                </a:solidFill>
                <a:latin typeface="Sakkal Majalla"/>
                <a:cs typeface="Sakkal Majalla"/>
                <a:ea typeface="Sakkal Majalla"/>
              </a:rPr>
              <a:t>فهرس الموضوع الثاني (تابع)</a:t>
            </a:r>
          </a:p>
        </p:txBody>
      </p:sp>
      <p:sp>
        <p:nvSpPr>
          <p:cNvPr id="4" name="Rectangle 3"/>
          <p:cNvSpPr/>
          <p:nvPr/>
        </p:nvSpPr>
        <p:spPr>
          <a:xfrm>
            <a:off x="3060000" y="2646000"/>
            <a:ext cx="144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TextBox 4"/>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فهرس الموضوع الثاني (تابع)</a:t>
            </a:r>
          </a:p>
        </p:txBody>
      </p:sp>
      <p:sp>
        <p:nvSpPr>
          <p:cNvPr id="6" name="TextBox 5"/>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7" name="TextBox 6"/>
          <p:cNvSpPr txBox="1"/>
          <p:nvPr/>
        </p:nvSpPr>
        <p:spPr>
          <a:xfrm>
            <a:off x="684000" y="2923200"/>
            <a:ext cx="6192000" cy="230400"/>
          </a:xfrm>
          <a:prstGeom prst="rect">
            <a:avLst/>
          </a:prstGeom>
          <a:noFill/>
        </p:spPr>
        <p:txBody>
          <a:bodyPr wrap="square" lIns="0" rIns="0" tIns="0" bIns="0" anchor="ctr">
            <a:spAutoFit/>
          </a:bodyPr>
          <a:lstStyle/>
          <a:p>
            <a:pPr rtl="1" algn="r">
              <a:lnSpc>
                <a:spcPct val="145000"/>
              </a:lnSpc>
              <a:spcBef>
                <a:spcPts val="0"/>
              </a:spcBef>
              <a:spcAft>
                <a:spcPts val="0"/>
              </a:spcAft>
            </a:pPr>
            <a:r>
              <a:rPr sz="1100" b="0" i="0">
                <a:solidFill>
                  <a:srgbClr val="8AA832"/>
                </a:solidFill>
                <a:latin typeface="Sakkal Majalla"/>
                <a:cs typeface="Sakkal Majalla"/>
                <a:ea typeface="Sakkal Majalla"/>
              </a:rPr>
              <a:t>تكملة قسم «نواقض الوضوء»</a:t>
            </a:r>
          </a:p>
        </p:txBody>
      </p:sp>
      <p:sp>
        <p:nvSpPr>
          <p:cNvPr id="8" name="Rectangle 7"/>
          <p:cNvSpPr/>
          <p:nvPr/>
        </p:nvSpPr>
        <p:spPr>
          <a:xfrm>
            <a:off x="684000" y="3142800"/>
            <a:ext cx="6192000" cy="7200"/>
          </a:xfrm>
          <a:prstGeom prst="rect">
            <a:avLst/>
          </a:prstGeom>
          <a:solidFill>
            <a:srgbClr val="D8E0C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Rounded Rectangle 8"/>
          <p:cNvSpPr/>
          <p:nvPr/>
        </p:nvSpPr>
        <p:spPr>
          <a:xfrm>
            <a:off x="6354000" y="32724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354000" y="32724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٣٠</a:t>
            </a:r>
          </a:p>
        </p:txBody>
      </p:sp>
      <p:sp>
        <p:nvSpPr>
          <p:cNvPr id="11" name="TextBox 10"/>
          <p:cNvSpPr txBox="1"/>
          <p:nvPr/>
        </p:nvSpPr>
        <p:spPr>
          <a:xfrm>
            <a:off x="684000" y="3247200"/>
            <a:ext cx="4860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180" b="0" i="0">
                <a:solidFill>
                  <a:srgbClr val="3A4033"/>
                </a:solidFill>
                <a:latin typeface="Sakkal Majalla"/>
                <a:cs typeface="Sakkal Majalla"/>
                <a:ea typeface="Sakkal Majalla"/>
              </a:rPr>
              <a:t>٩) الشرك</a:t>
            </a:r>
          </a:p>
        </p:txBody>
      </p:sp>
      <p:sp>
        <p:nvSpPr>
          <p:cNvPr id="12" name="Rectangle 11">
            <a:hlinkClick action="ppaction://hlinksldjump" r:id="rId3" tooltip="انتقال إلى صفحة «٩) الشرك»"/>
          </p:cNvPr>
          <p:cNvSpPr/>
          <p:nvPr/>
        </p:nvSpPr>
        <p:spPr>
          <a:xfrm>
            <a:off x="684000" y="32472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6354000" y="36324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6354000" y="36324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٣١</a:t>
            </a:r>
          </a:p>
        </p:txBody>
      </p:sp>
      <p:sp>
        <p:nvSpPr>
          <p:cNvPr id="15" name="TextBox 14"/>
          <p:cNvSpPr txBox="1"/>
          <p:nvPr/>
        </p:nvSpPr>
        <p:spPr>
          <a:xfrm>
            <a:off x="684000" y="3607200"/>
            <a:ext cx="4860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180" b="0" i="0">
                <a:solidFill>
                  <a:srgbClr val="3A4033"/>
                </a:solidFill>
                <a:latin typeface="Sakkal Majalla"/>
                <a:cs typeface="Sakkal Majalla"/>
                <a:ea typeface="Sakkal Majalla"/>
              </a:rPr>
              <a:t>١٠) المعاصي</a:t>
            </a:r>
          </a:p>
        </p:txBody>
      </p:sp>
      <p:sp>
        <p:nvSpPr>
          <p:cNvPr id="16" name="Rectangle 15">
            <a:hlinkClick action="ppaction://hlinksldjump" r:id="rId4" tooltip="انتقال إلى صفحة «١٠) المعاصي»"/>
          </p:cNvPr>
          <p:cNvSpPr/>
          <p:nvPr/>
        </p:nvSpPr>
        <p:spPr>
          <a:xfrm>
            <a:off x="684000" y="36072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Rounded Rectangle 16"/>
          <p:cNvSpPr/>
          <p:nvPr/>
        </p:nvSpPr>
        <p:spPr>
          <a:xfrm>
            <a:off x="6354000" y="39924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6354000" y="39924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٣١</a:t>
            </a:r>
          </a:p>
        </p:txBody>
      </p:sp>
      <p:sp>
        <p:nvSpPr>
          <p:cNvPr id="19" name="TextBox 18"/>
          <p:cNvSpPr txBox="1"/>
          <p:nvPr/>
        </p:nvSpPr>
        <p:spPr>
          <a:xfrm>
            <a:off x="684000" y="3967200"/>
            <a:ext cx="4860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180" b="0" i="0">
                <a:solidFill>
                  <a:srgbClr val="3A4033"/>
                </a:solidFill>
                <a:latin typeface="Sakkal Majalla"/>
                <a:cs typeface="Sakkal Majalla"/>
                <a:ea typeface="Sakkal Majalla"/>
              </a:rPr>
              <a:t>١١) زوال العقل</a:t>
            </a:r>
          </a:p>
        </p:txBody>
      </p:sp>
      <p:sp>
        <p:nvSpPr>
          <p:cNvPr id="20" name="Rectangle 19">
            <a:hlinkClick action="ppaction://hlinksldjump" r:id="rId4" tooltip="انتقال إلى صفحة «١١) زوال العقل»"/>
          </p:cNvPr>
          <p:cNvSpPr/>
          <p:nvPr/>
        </p:nvSpPr>
        <p:spPr>
          <a:xfrm>
            <a:off x="684000" y="39672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Rounded Rectangle 20"/>
          <p:cNvSpPr/>
          <p:nvPr/>
        </p:nvSpPr>
        <p:spPr>
          <a:xfrm>
            <a:off x="6354000" y="43524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354000" y="43524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٣١</a:t>
            </a:r>
          </a:p>
        </p:txBody>
      </p:sp>
      <p:sp>
        <p:nvSpPr>
          <p:cNvPr id="23" name="TextBox 22"/>
          <p:cNvSpPr txBox="1"/>
          <p:nvPr/>
        </p:nvSpPr>
        <p:spPr>
          <a:xfrm>
            <a:off x="684000" y="4327200"/>
            <a:ext cx="4860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180" b="0" i="0">
                <a:solidFill>
                  <a:srgbClr val="3A4033"/>
                </a:solidFill>
                <a:latin typeface="Sakkal Majalla"/>
                <a:cs typeface="Sakkal Majalla"/>
                <a:ea typeface="Sakkal Majalla"/>
              </a:rPr>
              <a:t>١٢) النوم إذا كان مضطجعًا</a:t>
            </a:r>
          </a:p>
        </p:txBody>
      </p:sp>
      <p:sp>
        <p:nvSpPr>
          <p:cNvPr id="24" name="Rectangle 23">
            <a:hlinkClick action="ppaction://hlinksldjump" r:id="rId4" tooltip="انتقال إلى صفحة «١٢) النوم إذا كان مضطجعًا»"/>
          </p:cNvPr>
          <p:cNvSpPr/>
          <p:nvPr/>
        </p:nvSpPr>
        <p:spPr>
          <a:xfrm>
            <a:off x="684000" y="43272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ounded Rectangle 24"/>
          <p:cNvSpPr/>
          <p:nvPr/>
        </p:nvSpPr>
        <p:spPr>
          <a:xfrm>
            <a:off x="6354000" y="47124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6354000" y="47124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٣٢</a:t>
            </a:r>
          </a:p>
        </p:txBody>
      </p:sp>
      <p:sp>
        <p:nvSpPr>
          <p:cNvPr id="27" name="TextBox 26"/>
          <p:cNvSpPr txBox="1"/>
          <p:nvPr/>
        </p:nvSpPr>
        <p:spPr>
          <a:xfrm>
            <a:off x="684000" y="4687200"/>
            <a:ext cx="4860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180" b="0" i="0">
                <a:solidFill>
                  <a:srgbClr val="3A4033"/>
                </a:solidFill>
                <a:latin typeface="Sakkal Majalla"/>
                <a:cs typeface="Sakkal Majalla"/>
                <a:ea typeface="Sakkal Majalla"/>
              </a:rPr>
              <a:t>١٣) الميتة البرية الدموية</a:t>
            </a:r>
          </a:p>
        </p:txBody>
      </p:sp>
      <p:sp>
        <p:nvSpPr>
          <p:cNvPr id="28" name="Rectangle 27">
            <a:hlinkClick action="ppaction://hlinksldjump" r:id="rId5" tooltip="انتقال إلى صفحة «١٣) الميتة البرية الدموية»"/>
          </p:cNvPr>
          <p:cNvSpPr/>
          <p:nvPr/>
        </p:nvSpPr>
        <p:spPr>
          <a:xfrm>
            <a:off x="684000" y="46872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Rounded Rectangle 28"/>
          <p:cNvSpPr/>
          <p:nvPr/>
        </p:nvSpPr>
        <p:spPr>
          <a:xfrm>
            <a:off x="6354000" y="51336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6354000" y="51336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٣٣</a:t>
            </a:r>
          </a:p>
        </p:txBody>
      </p:sp>
      <p:sp>
        <p:nvSpPr>
          <p:cNvPr id="31" name="TextBox 30"/>
          <p:cNvSpPr txBox="1"/>
          <p:nvPr/>
        </p:nvSpPr>
        <p:spPr>
          <a:xfrm>
            <a:off x="684000" y="5047200"/>
            <a:ext cx="5364000" cy="388800"/>
          </a:xfrm>
          <a:prstGeom prst="rect">
            <a:avLst/>
          </a:prstGeom>
          <a:noFill/>
        </p:spPr>
        <p:txBody>
          <a:bodyPr wrap="square" lIns="0" rIns="0" tIns="0" bIns="0" anchor="ctr">
            <a:spAutoFit/>
          </a:bodyPr>
          <a:lstStyle/>
          <a:p>
            <a:pPr rtl="1" algn="r">
              <a:lnSpc>
                <a:spcPct val="115000"/>
              </a:lnSpc>
              <a:spcBef>
                <a:spcPts val="0"/>
              </a:spcBef>
              <a:spcAft>
                <a:spcPts val="0"/>
              </a:spcAft>
            </a:pPr>
            <a:r>
              <a:rPr sz="1400" b="1" i="0">
                <a:solidFill>
                  <a:srgbClr val="3F5A12"/>
                </a:solidFill>
                <a:latin typeface="Sakkal Majalla"/>
                <a:cs typeface="Sakkal Majalla"/>
                <a:ea typeface="Sakkal Majalla"/>
              </a:rPr>
              <a:t>الأذان والإقامة</a:t>
            </a:r>
          </a:p>
        </p:txBody>
      </p:sp>
      <p:sp>
        <p:nvSpPr>
          <p:cNvPr id="32" name="Diamond 31"/>
          <p:cNvSpPr/>
          <p:nvPr/>
        </p:nvSpPr>
        <p:spPr>
          <a:xfrm>
            <a:off x="6246000" y="5194800"/>
            <a:ext cx="93600" cy="936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Rectangle 32"/>
          <p:cNvSpPr/>
          <p:nvPr/>
        </p:nvSpPr>
        <p:spPr>
          <a:xfrm>
            <a:off x="684000" y="5423400"/>
            <a:ext cx="6192000" cy="7919"/>
          </a:xfrm>
          <a:prstGeom prst="rect">
            <a:avLst/>
          </a:prstGeom>
          <a:solidFill>
            <a:srgbClr val="D8E0C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Rectangle 33">
            <a:hlinkClick action="ppaction://hlinksldjump" r:id="rId6" tooltip="انتقال إلى صفحة «الأذان والإقامة»"/>
          </p:cNvPr>
          <p:cNvSpPr/>
          <p:nvPr/>
        </p:nvSpPr>
        <p:spPr>
          <a:xfrm>
            <a:off x="684000" y="5047200"/>
            <a:ext cx="6192000" cy="4636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Rounded Rectangle 34"/>
          <p:cNvSpPr/>
          <p:nvPr/>
        </p:nvSpPr>
        <p:spPr>
          <a:xfrm>
            <a:off x="6354000" y="55548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6354000" y="55548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٣٣</a:t>
            </a:r>
          </a:p>
        </p:txBody>
      </p:sp>
      <p:sp>
        <p:nvSpPr>
          <p:cNvPr id="37" name="TextBox 36"/>
          <p:cNvSpPr txBox="1"/>
          <p:nvPr/>
        </p:nvSpPr>
        <p:spPr>
          <a:xfrm>
            <a:off x="684000" y="5529600"/>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الأذان/</a:t>
            </a:r>
          </a:p>
        </p:txBody>
      </p:sp>
      <p:sp>
        <p:nvSpPr>
          <p:cNvPr id="38" name="Rectangle 37">
            <a:hlinkClick action="ppaction://hlinksldjump" r:id="rId6" tooltip="انتقال إلى صفحة «الأذان/»"/>
          </p:cNvPr>
          <p:cNvSpPr/>
          <p:nvPr/>
        </p:nvSpPr>
        <p:spPr>
          <a:xfrm>
            <a:off x="684000" y="55296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Rounded Rectangle 38"/>
          <p:cNvSpPr/>
          <p:nvPr/>
        </p:nvSpPr>
        <p:spPr>
          <a:xfrm>
            <a:off x="6354000" y="59148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6354000" y="59148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٣٣</a:t>
            </a:r>
          </a:p>
        </p:txBody>
      </p:sp>
      <p:sp>
        <p:nvSpPr>
          <p:cNvPr id="41" name="TextBox 40"/>
          <p:cNvSpPr txBox="1"/>
          <p:nvPr/>
        </p:nvSpPr>
        <p:spPr>
          <a:xfrm>
            <a:off x="684000" y="5889600"/>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الإقامة/</a:t>
            </a:r>
          </a:p>
        </p:txBody>
      </p:sp>
      <p:sp>
        <p:nvSpPr>
          <p:cNvPr id="42" name="Rectangle 41">
            <a:hlinkClick action="ppaction://hlinksldjump" r:id="rId6" tooltip="انتقال إلى صفحة «الإقامة/»"/>
          </p:cNvPr>
          <p:cNvSpPr/>
          <p:nvPr/>
        </p:nvSpPr>
        <p:spPr>
          <a:xfrm>
            <a:off x="684000" y="58896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Rounded Rectangle 42"/>
          <p:cNvSpPr/>
          <p:nvPr/>
        </p:nvSpPr>
        <p:spPr>
          <a:xfrm>
            <a:off x="6354000" y="62748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4" name="TextBox 43"/>
          <p:cNvSpPr txBox="1"/>
          <p:nvPr/>
        </p:nvSpPr>
        <p:spPr>
          <a:xfrm>
            <a:off x="6354000" y="62748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٣٣</a:t>
            </a:r>
          </a:p>
        </p:txBody>
      </p:sp>
      <p:sp>
        <p:nvSpPr>
          <p:cNvPr id="45" name="TextBox 44"/>
          <p:cNvSpPr txBox="1"/>
          <p:nvPr/>
        </p:nvSpPr>
        <p:spPr>
          <a:xfrm>
            <a:off x="684000" y="6249600"/>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شروط الأذان</a:t>
            </a:r>
          </a:p>
        </p:txBody>
      </p:sp>
      <p:sp>
        <p:nvSpPr>
          <p:cNvPr id="46" name="Rectangle 45">
            <a:hlinkClick action="ppaction://hlinksldjump" r:id="rId6" tooltip="انتقال إلى صفحة «شروط الأذان»"/>
          </p:cNvPr>
          <p:cNvSpPr/>
          <p:nvPr/>
        </p:nvSpPr>
        <p:spPr>
          <a:xfrm>
            <a:off x="684000" y="62496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Rounded Rectangle 46"/>
          <p:cNvSpPr/>
          <p:nvPr/>
        </p:nvSpPr>
        <p:spPr>
          <a:xfrm>
            <a:off x="6354000" y="66348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8" name="TextBox 47"/>
          <p:cNvSpPr txBox="1"/>
          <p:nvPr/>
        </p:nvSpPr>
        <p:spPr>
          <a:xfrm>
            <a:off x="6354000" y="66348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٣٤</a:t>
            </a:r>
          </a:p>
        </p:txBody>
      </p:sp>
      <p:sp>
        <p:nvSpPr>
          <p:cNvPr id="49" name="TextBox 48"/>
          <p:cNvSpPr txBox="1"/>
          <p:nvPr/>
        </p:nvSpPr>
        <p:spPr>
          <a:xfrm>
            <a:off x="684000" y="6609600"/>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صفة الأذان</a:t>
            </a:r>
          </a:p>
        </p:txBody>
      </p:sp>
      <p:sp>
        <p:nvSpPr>
          <p:cNvPr id="50" name="Rectangle 49">
            <a:hlinkClick action="ppaction://hlinksldjump" r:id="rId7" tooltip="انتقال إلى صفحة «صفة الأذان»"/>
          </p:cNvPr>
          <p:cNvSpPr/>
          <p:nvPr/>
        </p:nvSpPr>
        <p:spPr>
          <a:xfrm>
            <a:off x="684000" y="66096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Rounded Rectangle 50"/>
          <p:cNvSpPr/>
          <p:nvPr/>
        </p:nvSpPr>
        <p:spPr>
          <a:xfrm>
            <a:off x="6354000" y="69948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6354000" y="69948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٣٤</a:t>
            </a:r>
          </a:p>
        </p:txBody>
      </p:sp>
      <p:sp>
        <p:nvSpPr>
          <p:cNvPr id="53" name="TextBox 52"/>
          <p:cNvSpPr txBox="1"/>
          <p:nvPr/>
        </p:nvSpPr>
        <p:spPr>
          <a:xfrm>
            <a:off x="684000" y="6969600"/>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صفة الإقامة</a:t>
            </a:r>
          </a:p>
        </p:txBody>
      </p:sp>
      <p:sp>
        <p:nvSpPr>
          <p:cNvPr id="54" name="Rectangle 53">
            <a:hlinkClick action="ppaction://hlinksldjump" r:id="rId7" tooltip="انتقال إلى صفحة «صفة الإقامة»"/>
          </p:cNvPr>
          <p:cNvSpPr/>
          <p:nvPr/>
        </p:nvSpPr>
        <p:spPr>
          <a:xfrm>
            <a:off x="684000" y="69696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5" name="Rounded Rectangle 54"/>
          <p:cNvSpPr/>
          <p:nvPr/>
        </p:nvSpPr>
        <p:spPr>
          <a:xfrm>
            <a:off x="6354000" y="7354800"/>
            <a:ext cx="522000" cy="216000"/>
          </a:xfrm>
          <a:prstGeom prst="roundRect">
            <a:avLst>
              <a:gd name="adj" fmla="val 12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6" name="TextBox 55"/>
          <p:cNvSpPr txBox="1"/>
          <p:nvPr/>
        </p:nvSpPr>
        <p:spPr>
          <a:xfrm>
            <a:off x="6354000" y="7354800"/>
            <a:ext cx="522000" cy="216000"/>
          </a:xfrm>
          <a:prstGeom prst="rect">
            <a:avLst/>
          </a:prstGeom>
          <a:noFill/>
        </p:spPr>
        <p:txBody>
          <a:bodyPr wrap="square" lIns="0" rIns="0" tIns="0" bIns="0" anchor="ctr">
            <a:spAutoFit/>
          </a:bodyPr>
          <a:lstStyle/>
          <a:p>
            <a:pPr rtl="1" algn="ctr">
              <a:lnSpc>
                <a:spcPct val="100000"/>
              </a:lnSpc>
              <a:spcBef>
                <a:spcPts val="0"/>
              </a:spcBef>
              <a:spcAft>
                <a:spcPts val="0"/>
              </a:spcAft>
            </a:pPr>
            <a:r>
              <a:rPr sz="1150" b="1" i="0">
                <a:solidFill>
                  <a:srgbClr val="3F5A12"/>
                </a:solidFill>
                <a:latin typeface="Sakkal Majalla"/>
                <a:cs typeface="Sakkal Majalla"/>
                <a:ea typeface="Sakkal Majalla"/>
              </a:rPr>
              <a:t>٣٥</a:t>
            </a:r>
          </a:p>
        </p:txBody>
      </p:sp>
      <p:sp>
        <p:nvSpPr>
          <p:cNvPr id="57" name="TextBox 56"/>
          <p:cNvSpPr txBox="1"/>
          <p:nvPr/>
        </p:nvSpPr>
        <p:spPr>
          <a:xfrm>
            <a:off x="684000" y="7329600"/>
            <a:ext cx="5148000" cy="266400"/>
          </a:xfrm>
          <a:prstGeom prst="rect">
            <a:avLst/>
          </a:prstGeom>
          <a:noFill/>
        </p:spPr>
        <p:txBody>
          <a:bodyPr wrap="square" lIns="0" rIns="0" tIns="0" bIns="0" anchor="ctr">
            <a:spAutoFit/>
          </a:bodyPr>
          <a:lstStyle/>
          <a:p>
            <a:pPr rtl="1" algn="r">
              <a:lnSpc>
                <a:spcPct val="115000"/>
              </a:lnSpc>
              <a:spcBef>
                <a:spcPts val="0"/>
              </a:spcBef>
              <a:spcAft>
                <a:spcPts val="0"/>
              </a:spcAft>
            </a:pPr>
            <a:r>
              <a:rPr sz="1250" b="0" i="0">
                <a:solidFill>
                  <a:srgbClr val="1B1F16"/>
                </a:solidFill>
                <a:latin typeface="Sakkal Majalla"/>
                <a:cs typeface="Sakkal Majalla"/>
                <a:ea typeface="Sakkal Majalla"/>
              </a:rPr>
              <a:t>أخطاء تقع في الأذان</a:t>
            </a:r>
          </a:p>
        </p:txBody>
      </p:sp>
      <p:sp>
        <p:nvSpPr>
          <p:cNvPr id="58" name="Rectangle 57">
            <a:hlinkClick action="ppaction://hlinksldjump" r:id="rId8" tooltip="انتقال إلى صفحة «أخطاء تقع في الأذان»"/>
          </p:cNvPr>
          <p:cNvSpPr/>
          <p:nvPr/>
        </p:nvSpPr>
        <p:spPr>
          <a:xfrm>
            <a:off x="684000" y="7329600"/>
            <a:ext cx="6192000" cy="34128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9" name="TextBox 58"/>
          <p:cNvSpPr txBox="1"/>
          <p:nvPr/>
        </p:nvSpPr>
        <p:spPr>
          <a:xfrm>
            <a:off x="684000" y="7797600"/>
            <a:ext cx="6192000" cy="288000"/>
          </a:xfrm>
          <a:prstGeom prst="rect">
            <a:avLst/>
          </a:prstGeom>
          <a:noFill/>
        </p:spPr>
        <p:txBody>
          <a:bodyPr wrap="square" lIns="0" rIns="0" tIns="0" bIns="0">
            <a:spAutoFit/>
          </a:bodyPr>
          <a:lstStyle/>
          <a:p>
            <a:pPr rtl="1" algn="ctr">
              <a:lnSpc>
                <a:spcPct val="145000"/>
              </a:lnSpc>
              <a:spcBef>
                <a:spcPts val="0"/>
              </a:spcBef>
              <a:spcAft>
                <a:spcPts val="0"/>
              </a:spcAft>
            </a:pPr>
            <a:r>
              <a:rPr sz="1100" b="0" i="0">
                <a:solidFill>
                  <a:srgbClr val="8AA832"/>
                </a:solidFill>
                <a:latin typeface="Sakkal Majalla"/>
                <a:cs typeface="Sakkal Majalla"/>
                <a:ea typeface="Sakkal Majalla"/>
              </a:rPr>
              <a:t>اضغط على أي عنوان للانتقال إلى صفحته — والرقم هو رقم الصفحة</a:t>
            </a:r>
          </a:p>
        </p:txBody>
      </p:sp>
      <p:sp>
        <p:nvSpPr>
          <p:cNvPr id="60" name="Rounded Rectangle 59"/>
          <p:cNvSpPr/>
          <p:nvPr/>
        </p:nvSpPr>
        <p:spPr>
          <a:xfrm>
            <a:off x="5652000" y="9828000"/>
            <a:ext cx="1224000" cy="302400"/>
          </a:xfrm>
          <a:prstGeom prst="roundRect">
            <a:avLst>
              <a:gd name="adj" fmla="val 26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1" name="TextBox 60"/>
          <p:cNvSpPr txBox="1"/>
          <p:nvPr/>
        </p:nvSpPr>
        <p:spPr>
          <a:xfrm>
            <a:off x="5652000" y="9828000"/>
            <a:ext cx="1224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100" b="1" i="0">
                <a:solidFill>
                  <a:srgbClr val="3F5A12"/>
                </a:solidFill>
                <a:latin typeface="Sakkal Majalla"/>
                <a:cs typeface="Sakkal Majalla"/>
                <a:ea typeface="Sakkal Majalla"/>
              </a:rPr>
              <a:t>الفهرس الرئيسي</a:t>
            </a:r>
          </a:p>
        </p:txBody>
      </p:sp>
      <p:sp>
        <p:nvSpPr>
          <p:cNvPr id="62" name="Rectangle 61">
            <a:hlinkClick action="ppaction://hlinksldjump" r:id="rId9" tooltip="الرجوع إلى الفهرس الرئيسي"/>
          </p:cNvPr>
          <p:cNvSpPr/>
          <p:nvPr/>
        </p:nvSpPr>
        <p:spPr>
          <a:xfrm>
            <a:off x="5616000" y="9784800"/>
            <a:ext cx="1296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Rectangle 2"/>
          <p:cNvSpPr/>
          <p:nvPr/>
        </p:nvSpPr>
        <p:spPr>
          <a:xfrm>
            <a:off x="0" y="4572000"/>
            <a:ext cx="7560000" cy="1655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4539600"/>
            <a:ext cx="7560000" cy="324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6227999"/>
            <a:ext cx="7560000" cy="324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Diamond 5"/>
          <p:cNvSpPr/>
          <p:nvPr/>
        </p:nvSpPr>
        <p:spPr>
          <a:xfrm>
            <a:off x="3600000" y="4770000"/>
            <a:ext cx="360000" cy="360000"/>
          </a:xfrm>
          <a:prstGeom prst="diamond">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432000" y="5202000"/>
            <a:ext cx="6696000" cy="792000"/>
          </a:xfrm>
          <a:prstGeom prst="rect">
            <a:avLst/>
          </a:prstGeom>
          <a:noFill/>
        </p:spPr>
        <p:txBody>
          <a:bodyPr wrap="square" lIns="0" rIns="0" tIns="0" bIns="0">
            <a:spAutoFit/>
          </a:bodyPr>
          <a:lstStyle/>
          <a:p>
            <a:pPr rtl="1" algn="ctr">
              <a:lnSpc>
                <a:spcPct val="110000"/>
              </a:lnSpc>
              <a:spcBef>
                <a:spcPts val="0"/>
              </a:spcBef>
              <a:spcAft>
                <a:spcPts val="0"/>
              </a:spcAft>
            </a:pPr>
            <a:r>
              <a:rPr sz="3800" b="1" i="0">
                <a:solidFill>
                  <a:srgbClr val="FFFFFF"/>
                </a:solidFill>
                <a:latin typeface="Sakkal Majalla"/>
                <a:cs typeface="Sakkal Majalla"/>
                <a:ea typeface="Sakkal Majalla"/>
              </a:rPr>
              <a:t>النجاسات</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Diamond 2"/>
          <p:cNvSpPr/>
          <p:nvPr/>
        </p:nvSpPr>
        <p:spPr>
          <a:xfrm>
            <a:off x="6732000" y="2361600"/>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84000" y="2304000"/>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النجاسات التي تخرج من الجسد</a:t>
            </a:r>
          </a:p>
        </p:txBody>
      </p:sp>
      <p:sp>
        <p:nvSpPr>
          <p:cNvPr id="5" name="TextBox 4"/>
          <p:cNvSpPr txBox="1"/>
          <p:nvPr/>
        </p:nvSpPr>
        <p:spPr>
          <a:xfrm>
            <a:off x="684000" y="2744054"/>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القيء:</a:t>
            </a:r>
            <a:r>
              <a:rPr sz="1500" b="0" i="0">
                <a:solidFill>
                  <a:srgbClr val="1B1F16"/>
                </a:solidFill>
                <a:latin typeface="Sakkal Majalla"/>
                <a:cs typeface="Sakkal Majalla"/>
                <a:ea typeface="Sakkal Majalla"/>
              </a:rPr>
              <a:t> ما تدفعه الطبيعة من الطعام أوالشراب حتى يجاوز الحلق ويصل الفم فيمتلئ به ويخرج</a:t>
            </a:r>
          </a:p>
        </p:txBody>
      </p:sp>
      <p:sp>
        <p:nvSpPr>
          <p:cNvPr id="6" name="TextBox 5"/>
          <p:cNvSpPr txBox="1"/>
          <p:nvPr/>
        </p:nvSpPr>
        <p:spPr>
          <a:xfrm>
            <a:off x="684000" y="3378799"/>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القلس:</a:t>
            </a:r>
            <a:r>
              <a:rPr sz="1500" b="0" i="0">
                <a:solidFill>
                  <a:srgbClr val="1B1F16"/>
                </a:solidFill>
                <a:latin typeface="Sakkal Majalla"/>
                <a:cs typeface="Sakkal Majalla"/>
                <a:ea typeface="Sakkal Majalla"/>
              </a:rPr>
              <a:t> ما تدفعه الطبيعة من الطعام أوالشراب حتى يجاوز الحلق ويصل الفم ويكون قليلا ولا يمتلئ به</a:t>
            </a:r>
          </a:p>
        </p:txBody>
      </p:sp>
      <p:sp>
        <p:nvSpPr>
          <p:cNvPr id="7" name="TextBox 6"/>
          <p:cNvSpPr txBox="1"/>
          <p:nvPr/>
        </p:nvSpPr>
        <p:spPr>
          <a:xfrm>
            <a:off x="684000" y="4013544"/>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الذي لا يجاوز الحلق ويستشعر طعمه لا يعد قيئا ولا قلسا</a:t>
            </a:r>
          </a:p>
        </p:txBody>
      </p:sp>
      <p:sp>
        <p:nvSpPr>
          <p:cNvPr id="8" name="TextBox 7"/>
          <p:cNvSpPr txBox="1"/>
          <p:nvPr/>
        </p:nvSpPr>
        <p:spPr>
          <a:xfrm>
            <a:off x="684000" y="4357586"/>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الدم المسفوح:</a:t>
            </a:r>
            <a:r>
              <a:rPr sz="1500" b="0" i="0">
                <a:solidFill>
                  <a:srgbClr val="1B1F16"/>
                </a:solidFill>
                <a:latin typeface="Sakkal Majalla"/>
                <a:cs typeface="Sakkal Majalla"/>
                <a:ea typeface="Sakkal Majalla"/>
              </a:rPr>
              <a:t> الدم الخارج من الجرح إذا كان سائلا أوقاطرا أي جاوز موضعه من الجرح</a:t>
            </a:r>
          </a:p>
        </p:txBody>
      </p:sp>
      <p:sp>
        <p:nvSpPr>
          <p:cNvPr id="9" name="TextBox 8"/>
          <p:cNvSpPr txBox="1"/>
          <p:nvPr/>
        </p:nvSpPr>
        <p:spPr>
          <a:xfrm>
            <a:off x="684000" y="4701629"/>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الرعاف:</a:t>
            </a:r>
            <a:r>
              <a:rPr sz="1500" b="0" i="0">
                <a:solidFill>
                  <a:srgbClr val="1B1F16"/>
                </a:solidFill>
                <a:latin typeface="Sakkal Majalla"/>
                <a:cs typeface="Sakkal Majalla"/>
                <a:ea typeface="Sakkal Majalla"/>
              </a:rPr>
              <a:t> دم يخرج من الأنف</a:t>
            </a:r>
          </a:p>
        </p:txBody>
      </p:sp>
      <p:sp>
        <p:nvSpPr>
          <p:cNvPr id="10" name="TextBox 9"/>
          <p:cNvSpPr txBox="1"/>
          <p:nvPr/>
        </p:nvSpPr>
        <p:spPr>
          <a:xfrm>
            <a:off x="684000" y="5045671"/>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ما يخرج من السبيلين (القبل، والدبر)</a:t>
            </a:r>
          </a:p>
        </p:txBody>
      </p:sp>
      <p:sp>
        <p:nvSpPr>
          <p:cNvPr id="11" name="TextBox 10"/>
          <p:cNvSpPr txBox="1"/>
          <p:nvPr/>
        </p:nvSpPr>
        <p:spPr>
          <a:xfrm>
            <a:off x="684000" y="5389714"/>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البول</a:t>
            </a:r>
          </a:p>
        </p:txBody>
      </p:sp>
      <p:sp>
        <p:nvSpPr>
          <p:cNvPr id="12" name="TextBox 11"/>
          <p:cNvSpPr txBox="1"/>
          <p:nvPr/>
        </p:nvSpPr>
        <p:spPr>
          <a:xfrm>
            <a:off x="684000" y="5733756"/>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الغائط</a:t>
            </a:r>
          </a:p>
        </p:txBody>
      </p:sp>
      <p:sp>
        <p:nvSpPr>
          <p:cNvPr id="13" name="TextBox 12"/>
          <p:cNvSpPr txBox="1"/>
          <p:nvPr/>
        </p:nvSpPr>
        <p:spPr>
          <a:xfrm>
            <a:off x="684000" y="6077799"/>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الجنابة:</a:t>
            </a:r>
            <a:r>
              <a:rPr sz="1500" b="0" i="0">
                <a:solidFill>
                  <a:srgbClr val="1B1F16"/>
                </a:solidFill>
                <a:latin typeface="Sakkal Majalla"/>
                <a:cs typeface="Sakkal Majalla"/>
                <a:ea typeface="Sakkal Majalla"/>
              </a:rPr>
              <a:t> هي حال من ينزل منه مني، أو يكون منه جماع</a:t>
            </a:r>
          </a:p>
        </p:txBody>
      </p:sp>
      <p:sp>
        <p:nvSpPr>
          <p:cNvPr id="14" name="TextBox 13"/>
          <p:cNvSpPr txBox="1"/>
          <p:nvPr/>
        </p:nvSpPr>
        <p:spPr>
          <a:xfrm>
            <a:off x="684000" y="6421841"/>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المني:</a:t>
            </a:r>
            <a:r>
              <a:rPr sz="1500" b="0" i="0">
                <a:solidFill>
                  <a:srgbClr val="1B1F16"/>
                </a:solidFill>
                <a:latin typeface="Sakkal Majalla"/>
                <a:cs typeface="Sakkal Majalla"/>
                <a:ea typeface="Sakkal Majalla"/>
              </a:rPr>
              <a:t> سائل أبيض</a:t>
            </a:r>
          </a:p>
        </p:txBody>
      </p:sp>
      <p:sp>
        <p:nvSpPr>
          <p:cNvPr id="15" name="TextBox 14"/>
          <p:cNvSpPr txBox="1"/>
          <p:nvPr/>
        </p:nvSpPr>
        <p:spPr>
          <a:xfrm>
            <a:off x="684000" y="6765884"/>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المذي:</a:t>
            </a:r>
            <a:r>
              <a:rPr sz="1500" b="0" i="0">
                <a:solidFill>
                  <a:srgbClr val="1B1F16"/>
                </a:solidFill>
                <a:latin typeface="Sakkal Majalla"/>
                <a:cs typeface="Sakkal Majalla"/>
                <a:ea typeface="Sakkal Majalla"/>
              </a:rPr>
              <a:t/>
            </a:r>
          </a:p>
        </p:txBody>
      </p:sp>
      <p:sp>
        <p:nvSpPr>
          <p:cNvPr id="16" name="TextBox 15"/>
          <p:cNvSpPr txBox="1"/>
          <p:nvPr/>
        </p:nvSpPr>
        <p:spPr>
          <a:xfrm>
            <a:off x="684000" y="7109926"/>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الودي:</a:t>
            </a:r>
            <a:r>
              <a:rPr sz="1500" b="0" i="0">
                <a:solidFill>
                  <a:srgbClr val="1B1F16"/>
                </a:solidFill>
                <a:latin typeface="Sakkal Majalla"/>
                <a:cs typeface="Sakkal Majalla"/>
                <a:ea typeface="Sakkal Majalla"/>
              </a:rPr>
              <a:t/>
            </a:r>
          </a:p>
        </p:txBody>
      </p:sp>
      <p:sp>
        <p:nvSpPr>
          <p:cNvPr id="17" name="TextBox 16"/>
          <p:cNvSpPr txBox="1"/>
          <p:nvPr/>
        </p:nvSpPr>
        <p:spPr>
          <a:xfrm>
            <a:off x="684000" y="7453969"/>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دم الحيض:</a:t>
            </a:r>
            <a:r>
              <a:rPr sz="1500" b="0" i="0">
                <a:solidFill>
                  <a:srgbClr val="1B1F16"/>
                </a:solidFill>
                <a:latin typeface="Sakkal Majalla"/>
                <a:cs typeface="Sakkal Majalla"/>
                <a:ea typeface="Sakkal Majalla"/>
              </a:rPr>
              <a:t> هو الدم الفاسد الثخين الخارج من قبل المرأة التي يحيض مثلها عادة ولم تكن حاملا.</a:t>
            </a:r>
          </a:p>
        </p:txBody>
      </p:sp>
      <p:sp>
        <p:nvSpPr>
          <p:cNvPr id="18" name="TextBox 17"/>
          <p:cNvSpPr txBox="1"/>
          <p:nvPr/>
        </p:nvSpPr>
        <p:spPr>
          <a:xfrm>
            <a:off x="684000" y="8088714"/>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دم النفاس:</a:t>
            </a:r>
            <a:r>
              <a:rPr sz="1500" b="0" i="0">
                <a:solidFill>
                  <a:srgbClr val="1B1F16"/>
                </a:solidFill>
                <a:latin typeface="Sakkal Majalla"/>
                <a:cs typeface="Sakkal Majalla"/>
                <a:ea typeface="Sakkal Majalla"/>
              </a:rPr>
              <a:t> هو الدم الخارج من المرأة بعد الولادة</a:t>
            </a:r>
          </a:p>
        </p:txBody>
      </p:sp>
      <p:sp>
        <p:nvSpPr>
          <p:cNvPr id="19" name="Diamond 18"/>
          <p:cNvSpPr/>
          <p:nvPr/>
        </p:nvSpPr>
        <p:spPr>
          <a:xfrm>
            <a:off x="6732000" y="8490356"/>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684000" y="8432756"/>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النجاسات التي ليست من جسد الإنسان</a:t>
            </a:r>
          </a:p>
        </p:txBody>
      </p:sp>
      <p:sp>
        <p:nvSpPr>
          <p:cNvPr id="21" name="TextBox 20"/>
          <p:cNvSpPr txBox="1"/>
          <p:nvPr/>
        </p:nvSpPr>
        <p:spPr>
          <a:xfrm>
            <a:off x="684000" y="8872810"/>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الميتة:</a:t>
            </a:r>
            <a:r>
              <a:rPr sz="1500" b="0" i="0">
                <a:solidFill>
                  <a:srgbClr val="1B1F16"/>
                </a:solidFill>
                <a:latin typeface="Sakkal Majalla"/>
                <a:cs typeface="Sakkal Majalla"/>
                <a:ea typeface="Sakkal Majalla"/>
              </a:rPr>
              <a:t> ما فارقته الروح من غير ذكاة شرعية، فإن ذكي لا يعتبر ميتة</a:t>
            </a:r>
          </a:p>
        </p:txBody>
      </p:sp>
      <p:sp>
        <p:nvSpPr>
          <p:cNvPr id="22" name="TextBox 21"/>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النجاسات</a:t>
            </a:r>
          </a:p>
        </p:txBody>
      </p:sp>
      <p:sp>
        <p:nvSpPr>
          <p:cNvPr id="23" name="TextBox 22"/>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24" name="Rounded Rectangle 23"/>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١</a:t>
            </a:r>
            <a:r>
              <a:rPr sz="950" b="0" i="0">
                <a:solidFill>
                  <a:srgbClr val="8AA832"/>
                </a:solidFill>
                <a:latin typeface="Sakkal Majalla"/>
                <a:cs typeface="Sakkal Majalla"/>
                <a:ea typeface="Sakkal Majalla"/>
              </a:rPr>
              <a:t>  |  الفهرس</a:t>
            </a:r>
          </a:p>
        </p:txBody>
      </p:sp>
      <p:sp>
        <p:nvSpPr>
          <p:cNvPr id="26" name="Rectangle 25">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يستثنى منه ميتة الصيد إذا لم يدرك ذكاتها، وميتة الجنين كامل الخلق المذكاة أمه، وميتة الجراد، وميتة البحر</a:t>
            </a:r>
          </a:p>
        </p:txBody>
      </p:sp>
      <p:sp>
        <p:nvSpPr>
          <p:cNvPr id="4" name="TextBox 3"/>
          <p:cNvSpPr txBox="1"/>
          <p:nvPr/>
        </p:nvSpPr>
        <p:spPr>
          <a:xfrm>
            <a:off x="684000" y="2938745"/>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الجلالة:</a:t>
            </a:r>
            <a:r>
              <a:rPr sz="1500" b="0" i="0">
                <a:solidFill>
                  <a:srgbClr val="1B1F16"/>
                </a:solidFill>
                <a:latin typeface="Sakkal Majalla"/>
                <a:cs typeface="Sakkal Majalla"/>
                <a:ea typeface="Sakkal Majalla"/>
              </a:rPr>
              <a:t/>
            </a:r>
          </a:p>
        </p:txBody>
      </p:sp>
      <p:sp>
        <p:nvSpPr>
          <p:cNvPr id="5" name="TextBox 4"/>
          <p:cNvSpPr txBox="1"/>
          <p:nvPr/>
        </p:nvSpPr>
        <p:spPr>
          <a:xfrm>
            <a:off x="684000" y="3282787"/>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المشرك:</a:t>
            </a:r>
            <a:r>
              <a:rPr sz="1500" b="0" i="0">
                <a:solidFill>
                  <a:srgbClr val="1B1F16"/>
                </a:solidFill>
                <a:latin typeface="Sakkal Majalla"/>
                <a:cs typeface="Sakkal Majalla"/>
                <a:ea typeface="Sakkal Majalla"/>
              </a:rPr>
              <a:t> وهو غير المسلم</a:t>
            </a:r>
          </a:p>
        </p:txBody>
      </p:sp>
      <p:sp>
        <p:nvSpPr>
          <p:cNvPr id="6" name="TextBox 5"/>
          <p:cNvSpPr txBox="1"/>
          <p:nvPr/>
        </p:nvSpPr>
        <p:spPr>
          <a:xfrm>
            <a:off x="684000" y="3626829"/>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الخنزير</a:t>
            </a:r>
          </a:p>
        </p:txBody>
      </p:sp>
      <p:sp>
        <p:nvSpPr>
          <p:cNvPr id="7" name="TextBox 6"/>
          <p:cNvSpPr txBox="1"/>
          <p:nvPr/>
        </p:nvSpPr>
        <p:spPr>
          <a:xfrm>
            <a:off x="684000" y="3970872"/>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الكلب</a:t>
            </a:r>
          </a:p>
        </p:txBody>
      </p:sp>
      <p:sp>
        <p:nvSpPr>
          <p:cNvPr id="8" name="TextBox 7"/>
          <p:cNvSpPr txBox="1"/>
          <p:nvPr/>
        </p:nvSpPr>
        <p:spPr>
          <a:xfrm>
            <a:off x="684000" y="4314914"/>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بول وروث السباع</a:t>
            </a:r>
          </a:p>
        </p:txBody>
      </p:sp>
      <p:sp>
        <p:nvSpPr>
          <p:cNvPr id="9" name="TextBox 8"/>
          <p:cNvSpPr txBox="1"/>
          <p:nvPr/>
        </p:nvSpPr>
        <p:spPr>
          <a:xfrm>
            <a:off x="684000" y="4658957"/>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بول جميع الدواب</a:t>
            </a:r>
          </a:p>
        </p:txBody>
      </p:sp>
      <p:sp>
        <p:nvSpPr>
          <p:cNvPr id="10" name="TextBox 9"/>
          <p:cNvSpPr txBox="1"/>
          <p:nvPr/>
        </p:nvSpPr>
        <p:spPr>
          <a:xfrm>
            <a:off x="684000" y="5002999"/>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سؤر الحيوانات:</a:t>
            </a:r>
            <a:r>
              <a:rPr sz="1500" b="0" i="0">
                <a:solidFill>
                  <a:srgbClr val="1B1F16"/>
                </a:solidFill>
                <a:latin typeface="Sakkal Majalla"/>
                <a:cs typeface="Sakkal Majalla"/>
                <a:ea typeface="Sakkal Majalla"/>
              </a:rPr>
              <a:t/>
            </a:r>
          </a:p>
        </p:txBody>
      </p:sp>
      <p:sp>
        <p:nvSpPr>
          <p:cNvPr id="11" name="TextBox 10"/>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النجاسات</a:t>
            </a:r>
          </a:p>
        </p:txBody>
      </p:sp>
      <p:sp>
        <p:nvSpPr>
          <p:cNvPr id="12" name="TextBox 11"/>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13" name="Rounded Rectangle 12"/>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٢</a:t>
            </a:r>
            <a:r>
              <a:rPr sz="950" b="0" i="0">
                <a:solidFill>
                  <a:srgbClr val="8AA832"/>
                </a:solidFill>
                <a:latin typeface="Sakkal Majalla"/>
                <a:cs typeface="Sakkal Majalla"/>
                <a:ea typeface="Sakkal Majalla"/>
              </a:rPr>
              <a:t>  |  الفهرس</a:t>
            </a:r>
          </a:p>
        </p:txBody>
      </p:sp>
      <p:sp>
        <p:nvSpPr>
          <p:cNvPr id="15" name="Rectangle 14">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Rectangle 2"/>
          <p:cNvSpPr/>
          <p:nvPr/>
        </p:nvSpPr>
        <p:spPr>
          <a:xfrm>
            <a:off x="0" y="4572000"/>
            <a:ext cx="7560000" cy="1655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4539600"/>
            <a:ext cx="7560000" cy="324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6227999"/>
            <a:ext cx="7560000" cy="324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Diamond 5"/>
          <p:cNvSpPr/>
          <p:nvPr/>
        </p:nvSpPr>
        <p:spPr>
          <a:xfrm>
            <a:off x="3600000" y="4770000"/>
            <a:ext cx="360000" cy="360000"/>
          </a:xfrm>
          <a:prstGeom prst="diamond">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432000" y="5202000"/>
            <a:ext cx="6696000" cy="792000"/>
          </a:xfrm>
          <a:prstGeom prst="rect">
            <a:avLst/>
          </a:prstGeom>
          <a:noFill/>
        </p:spPr>
        <p:txBody>
          <a:bodyPr wrap="square" lIns="0" rIns="0" tIns="0" bIns="0">
            <a:spAutoFit/>
          </a:bodyPr>
          <a:lstStyle/>
          <a:p>
            <a:pPr rtl="1" algn="ctr">
              <a:lnSpc>
                <a:spcPct val="110000"/>
              </a:lnSpc>
              <a:spcBef>
                <a:spcPts val="0"/>
              </a:spcBef>
              <a:spcAft>
                <a:spcPts val="0"/>
              </a:spcAft>
            </a:pPr>
            <a:r>
              <a:rPr sz="3800" b="1" i="0">
                <a:solidFill>
                  <a:srgbClr val="FFFFFF"/>
                </a:solidFill>
                <a:latin typeface="Sakkal Majalla"/>
                <a:cs typeface="Sakkal Majalla"/>
                <a:ea typeface="Sakkal Majalla"/>
              </a:rPr>
              <a:t>الطهارات</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الطهارة لغة:</a:t>
            </a:r>
            <a:r>
              <a:rPr sz="1500" b="0" i="0">
                <a:solidFill>
                  <a:srgbClr val="1B1F16"/>
                </a:solidFill>
                <a:latin typeface="Sakkal Majalla"/>
                <a:cs typeface="Sakkal Majalla"/>
                <a:ea typeface="Sakkal Majalla"/>
              </a:rPr>
              <a:t> النظافة والنزاهة من الأقذار والأوساخ، سواء كانت حسية أو معنوية</a:t>
            </a:r>
          </a:p>
        </p:txBody>
      </p:sp>
      <p:sp>
        <p:nvSpPr>
          <p:cNvPr id="4" name="TextBox 3"/>
          <p:cNvSpPr txBox="1"/>
          <p:nvPr/>
        </p:nvSpPr>
        <p:spPr>
          <a:xfrm>
            <a:off x="684000" y="2648042"/>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اصطلاحا:</a:t>
            </a:r>
            <a:r>
              <a:rPr sz="1500" b="0" i="0">
                <a:solidFill>
                  <a:srgbClr val="1B1F16"/>
                </a:solidFill>
                <a:latin typeface="Sakkal Majalla"/>
                <a:cs typeface="Sakkal Majalla"/>
                <a:ea typeface="Sakkal Majalla"/>
              </a:rPr>
              <a:t> هي فعل ما يترتب عليه إزالة خبث أو رفع حدث</a:t>
            </a:r>
          </a:p>
        </p:txBody>
      </p:sp>
      <p:sp>
        <p:nvSpPr>
          <p:cNvPr id="5" name="TextBox 4"/>
          <p:cNvSpPr txBox="1"/>
          <p:nvPr/>
        </p:nvSpPr>
        <p:spPr>
          <a:xfrm>
            <a:off x="684000" y="2992084"/>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الخبث:</a:t>
            </a:r>
            <a:r>
              <a:rPr sz="1500" b="0" i="0">
                <a:solidFill>
                  <a:srgbClr val="1B1F16"/>
                </a:solidFill>
                <a:latin typeface="Sakkal Majalla"/>
                <a:cs typeface="Sakkal Majalla"/>
                <a:ea typeface="Sakkal Majalla"/>
              </a:rPr>
              <a:t> هو العين المستقذرة التي أمر الشارع بنظافتها كالدم والقيئ والقلس والمني والمذي والودي ودم الحيض والفاس والبول والغائط</a:t>
            </a:r>
          </a:p>
        </p:txBody>
      </p:sp>
      <p:sp>
        <p:nvSpPr>
          <p:cNvPr id="6" name="TextBox 5"/>
          <p:cNvSpPr txBox="1"/>
          <p:nvPr/>
        </p:nvSpPr>
        <p:spPr>
          <a:xfrm>
            <a:off x="684000" y="3626829"/>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الحدث:</a:t>
            </a:r>
            <a:r>
              <a:rPr sz="1500" b="0" i="0">
                <a:solidFill>
                  <a:srgbClr val="1B1F16"/>
                </a:solidFill>
                <a:latin typeface="Sakkal Majalla"/>
                <a:cs typeface="Sakkal Majalla"/>
                <a:ea typeface="Sakkal Majalla"/>
              </a:rPr>
              <a:t> هو معنى قائم بالنفس مانع من أداء بعض العبادات كالصلاة والطوائف وكل عبادة يشترط لصحتها الطهارة</a:t>
            </a:r>
          </a:p>
        </p:txBody>
      </p:sp>
      <p:sp>
        <p:nvSpPr>
          <p:cNvPr id="7" name="TextBox 6"/>
          <p:cNvSpPr txBox="1"/>
          <p:nvPr/>
        </p:nvSpPr>
        <p:spPr>
          <a:xfrm>
            <a:off x="684000" y="4261575"/>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وهو ينقسم إلى قسمين: حدث أكبر، وحدث أصغر</a:t>
            </a:r>
          </a:p>
        </p:txBody>
      </p:sp>
      <p:sp>
        <p:nvSpPr>
          <p:cNvPr id="8" name="TextBox 7"/>
          <p:cNvSpPr txBox="1"/>
          <p:nvPr/>
        </p:nvSpPr>
        <p:spPr>
          <a:xfrm>
            <a:off x="684000" y="4618952"/>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الحدث الأكبر:</a:t>
            </a:r>
            <a:r>
              <a:rPr sz="1500" b="0" i="0">
                <a:solidFill>
                  <a:srgbClr val="1B1F16"/>
                </a:solidFill>
                <a:latin typeface="Sakkal Majalla"/>
                <a:cs typeface="Sakkal Majalla"/>
                <a:ea typeface="Sakkal Majalla"/>
              </a:rPr>
              <a:t> هي حال إذا تلبس بها المكلف وجب عليه الغسل للخروج منها</a:t>
            </a:r>
          </a:p>
        </p:txBody>
      </p:sp>
      <p:sp>
        <p:nvSpPr>
          <p:cNvPr id="9" name="TextBox 8"/>
          <p:cNvSpPr txBox="1"/>
          <p:nvPr/>
        </p:nvSpPr>
        <p:spPr>
          <a:xfrm>
            <a:off x="684000" y="4962994"/>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الحدث الأصغر:</a:t>
            </a:r>
            <a:r>
              <a:rPr sz="1500" b="0" i="0">
                <a:solidFill>
                  <a:srgbClr val="1B1F16"/>
                </a:solidFill>
                <a:latin typeface="Sakkal Majalla"/>
                <a:cs typeface="Sakkal Majalla"/>
                <a:ea typeface="Sakkal Majalla"/>
              </a:rPr>
              <a:t> هي حال إذا تلبس بها المكلف وجب عليه الوضوءللخروج منها</a:t>
            </a:r>
          </a:p>
        </p:txBody>
      </p:sp>
      <p:sp>
        <p:nvSpPr>
          <p:cNvPr id="10" name="TextBox 9"/>
          <p:cNvSpPr txBox="1"/>
          <p:nvPr/>
        </p:nvSpPr>
        <p:spPr>
          <a:xfrm>
            <a:off x="684000" y="5307037"/>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أنواع المياه</a:t>
            </a:r>
          </a:p>
        </p:txBody>
      </p:sp>
      <p:sp>
        <p:nvSpPr>
          <p:cNvPr id="11" name="Rectangle 10"/>
          <p:cNvSpPr/>
          <p:nvPr/>
        </p:nvSpPr>
        <p:spPr>
          <a:xfrm>
            <a:off x="5796000" y="5656086"/>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Diamond 11"/>
          <p:cNvSpPr/>
          <p:nvPr/>
        </p:nvSpPr>
        <p:spPr>
          <a:xfrm>
            <a:off x="5706000" y="5643486"/>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84000" y="5847104"/>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الماء على ثلاثة أنواع/</a:t>
            </a:r>
          </a:p>
        </p:txBody>
      </p:sp>
      <p:sp>
        <p:nvSpPr>
          <p:cNvPr id="14" name="TextBox 13"/>
          <p:cNvSpPr txBox="1"/>
          <p:nvPr/>
        </p:nvSpPr>
        <p:spPr>
          <a:xfrm>
            <a:off x="684000" y="6204481"/>
            <a:ext cx="6192000" cy="60451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  </a:t>
            </a:r>
            <a:r>
              <a:rPr sz="1500" b="1" i="0">
                <a:solidFill>
                  <a:srgbClr val="3F5A12"/>
                </a:solidFill>
                <a:latin typeface="Sakkal Majalla"/>
                <a:cs typeface="Sakkal Majalla"/>
                <a:ea typeface="Sakkal Majalla"/>
              </a:rPr>
              <a:t>أولا:</a:t>
            </a:r>
            <a:r>
              <a:rPr sz="1500" b="0" i="0">
                <a:solidFill>
                  <a:srgbClr val="1B1F16"/>
                </a:solidFill>
                <a:latin typeface="Sakkal Majalla"/>
                <a:cs typeface="Sakkal Majalla"/>
                <a:ea typeface="Sakkal Majalla"/>
              </a:rPr>
              <a:t> ماء طاهر مطلق (طاهر مطهر): وهو الماء الباقي على أصل خلقته (يزال به الخبث ويرفع به الحدث)</a:t>
            </a:r>
          </a:p>
        </p:txBody>
      </p:sp>
      <p:sp>
        <p:nvSpPr>
          <p:cNvPr id="15" name="TextBox 14"/>
          <p:cNvSpPr txBox="1"/>
          <p:nvPr/>
        </p:nvSpPr>
        <p:spPr>
          <a:xfrm>
            <a:off x="684000" y="6839226"/>
            <a:ext cx="6192000" cy="60451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٢.  </a:t>
            </a:r>
            <a:r>
              <a:rPr sz="1500" b="1" i="0">
                <a:solidFill>
                  <a:srgbClr val="3F5A12"/>
                </a:solidFill>
                <a:latin typeface="Sakkal Majalla"/>
                <a:cs typeface="Sakkal Majalla"/>
                <a:ea typeface="Sakkal Majalla"/>
              </a:rPr>
              <a:t>ثانيا:</a:t>
            </a:r>
            <a:r>
              <a:rPr sz="1500" b="0" i="0">
                <a:solidFill>
                  <a:srgbClr val="1B1F16"/>
                </a:solidFill>
                <a:latin typeface="Sakkal Majalla"/>
                <a:cs typeface="Sakkal Majalla"/>
                <a:ea typeface="Sakkal Majalla"/>
              </a:rPr>
              <a:t> ماء طاهر (طاهر غير مطهر): وهو الماء الذي خالطه شيء غير نجس فغير أحد أوصافه الثلاثة (اللون، الطعم، الرائحة) (يزال به الخبث ولا يرفع به الحدث)</a:t>
            </a:r>
          </a:p>
        </p:txBody>
      </p:sp>
      <p:sp>
        <p:nvSpPr>
          <p:cNvPr id="16" name="TextBox 15"/>
          <p:cNvSpPr txBox="1"/>
          <p:nvPr/>
        </p:nvSpPr>
        <p:spPr>
          <a:xfrm>
            <a:off x="684000" y="7473971"/>
            <a:ext cx="6192000" cy="60451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٣.  </a:t>
            </a:r>
            <a:r>
              <a:rPr sz="1500" b="1" i="0">
                <a:solidFill>
                  <a:srgbClr val="3F5A12"/>
                </a:solidFill>
                <a:latin typeface="Sakkal Majalla"/>
                <a:cs typeface="Sakkal Majalla"/>
                <a:ea typeface="Sakkal Majalla"/>
              </a:rPr>
              <a:t>ثالثا:</a:t>
            </a:r>
            <a:r>
              <a:rPr sz="1500" b="0" i="0">
                <a:solidFill>
                  <a:srgbClr val="1B1F16"/>
                </a:solidFill>
                <a:latin typeface="Sakkal Majalla"/>
                <a:cs typeface="Sakkal Majalla"/>
                <a:ea typeface="Sakkal Majalla"/>
              </a:rPr>
              <a:t> ماء نجس: وهو الماء الذي خالطته نجاسة فغيرت أحد أوصافه الثلاثة (لا يزال به الخبث ولا يرفع به الحدث)</a:t>
            </a:r>
          </a:p>
        </p:txBody>
      </p:sp>
      <p:sp>
        <p:nvSpPr>
          <p:cNvPr id="17" name="Rounded Rectangle 16"/>
          <p:cNvSpPr/>
          <p:nvPr/>
        </p:nvSpPr>
        <p:spPr>
          <a:xfrm>
            <a:off x="684000" y="8130316"/>
            <a:ext cx="6192000" cy="455899"/>
          </a:xfrm>
          <a:prstGeom prst="roundRect">
            <a:avLst>
              <a:gd name="adj" fmla="val 5000"/>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306000" tIns="72000" bIns="72000"/>
          <a:lstStyle/>
          <a:p>
            <a:pPr algn="just" rtl="1">
              <a:lnSpc>
                <a:spcPct val="140000"/>
              </a:lnSpc>
            </a:pPr>
            <a:r>
              <a:rPr sz="1450" b="1" i="0">
                <a:solidFill>
                  <a:srgbClr val="3F5A12"/>
                </a:solidFill>
                <a:latin typeface="Sakkal Majalla"/>
                <a:cs typeface="Sakkal Majalla"/>
                <a:ea typeface="Sakkal Majalla"/>
              </a:rPr>
              <a:t>مسألة:</a:t>
            </a:r>
            <a:r>
              <a:rPr sz="1450" b="0" i="0">
                <a:solidFill>
                  <a:srgbClr val="3A4033"/>
                </a:solidFill>
                <a:latin typeface="Sakkal Majalla"/>
                <a:cs typeface="Sakkal Majalla"/>
                <a:ea typeface="Sakkal Majalla"/>
              </a:rPr>
              <a:t> إذا كان الماء قليلا وخالطته نجاسة لكن لم يتغير أحد أوصافه فهل ينجس؟</a:t>
            </a:r>
          </a:p>
        </p:txBody>
      </p:sp>
      <p:sp>
        <p:nvSpPr>
          <p:cNvPr id="18" name="Diamond 17"/>
          <p:cNvSpPr/>
          <p:nvPr/>
        </p:nvSpPr>
        <p:spPr>
          <a:xfrm>
            <a:off x="6768000" y="8216716"/>
            <a:ext cx="108000" cy="108000"/>
          </a:xfrm>
          <a:prstGeom prst="diamond">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84000" y="8655450"/>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في المسألة خلاف</a:t>
            </a:r>
          </a:p>
        </p:txBody>
      </p:sp>
      <p:sp>
        <p:nvSpPr>
          <p:cNvPr id="20" name="TextBox 19"/>
          <p:cNvSpPr txBox="1"/>
          <p:nvPr/>
        </p:nvSpPr>
        <p:spPr>
          <a:xfrm>
            <a:off x="684000" y="9012828"/>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قيل:</a:t>
            </a:r>
            <a:r>
              <a:rPr sz="1500" b="0" i="0">
                <a:solidFill>
                  <a:srgbClr val="1B1F16"/>
                </a:solidFill>
                <a:latin typeface="Sakkal Majalla"/>
                <a:cs typeface="Sakkal Majalla"/>
                <a:ea typeface="Sakkal Majalla"/>
              </a:rPr>
              <a:t> حكمه حكم الماء الكثير ولا ينجس إلا إذا تغيرت أحد أوصافه الثلاثة</a:t>
            </a:r>
          </a:p>
        </p:txBody>
      </p:sp>
      <p:sp>
        <p:nvSpPr>
          <p:cNvPr id="21" name="TextBox 20"/>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الطهارات</a:t>
            </a:r>
          </a:p>
        </p:txBody>
      </p:sp>
      <p:sp>
        <p:nvSpPr>
          <p:cNvPr id="22" name="TextBox 21"/>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23" name="Rounded Rectangle 22"/>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٣</a:t>
            </a:r>
            <a:r>
              <a:rPr sz="950" b="0" i="0">
                <a:solidFill>
                  <a:srgbClr val="8AA832"/>
                </a:solidFill>
                <a:latin typeface="Sakkal Majalla"/>
                <a:cs typeface="Sakkal Majalla"/>
                <a:ea typeface="Sakkal Majalla"/>
              </a:rPr>
              <a:t>  |  الفهرس</a:t>
            </a:r>
          </a:p>
        </p:txBody>
      </p:sp>
      <p:sp>
        <p:nvSpPr>
          <p:cNvPr id="25" name="Rectangle 24">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وقيل:</a:t>
            </a:r>
            <a:r>
              <a:rPr sz="1500" b="0" i="0">
                <a:solidFill>
                  <a:srgbClr val="1B1F16"/>
                </a:solidFill>
                <a:latin typeface="Sakkal Majalla"/>
                <a:cs typeface="Sakkal Majalla"/>
                <a:ea typeface="Sakkal Majalla"/>
              </a:rPr>
              <a:t> ينجس مطلقا، ولو لم يتغير أحد أوصافه لحديث النبي صلى الله عليه وسلم</a:t>
            </a:r>
          </a:p>
        </p:txBody>
      </p:sp>
      <p:sp>
        <p:nvSpPr>
          <p:cNvPr id="4" name="TextBox 3"/>
          <p:cNvSpPr txBox="1"/>
          <p:nvPr/>
        </p:nvSpPr>
        <p:spPr>
          <a:xfrm>
            <a:off x="684000" y="2648042"/>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الغسل الواجب</a:t>
            </a:r>
          </a:p>
        </p:txBody>
      </p:sp>
      <p:sp>
        <p:nvSpPr>
          <p:cNvPr id="5" name="Rectangle 4"/>
          <p:cNvSpPr/>
          <p:nvPr/>
        </p:nvSpPr>
        <p:spPr>
          <a:xfrm>
            <a:off x="5796000" y="2997091"/>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Diamond 5"/>
          <p:cNvSpPr/>
          <p:nvPr/>
        </p:nvSpPr>
        <p:spPr>
          <a:xfrm>
            <a:off x="5706000" y="2984491"/>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84000" y="3188109"/>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هو الغسل من الحدث الأكبر، وبهذا الغسل ينتقل المكلف من حال الحدث الأكبر إلى الطهارة أو الحدث الأصغر</a:t>
            </a:r>
          </a:p>
        </p:txBody>
      </p:sp>
      <p:sp>
        <p:nvSpPr>
          <p:cNvPr id="8" name="Diamond 7"/>
          <p:cNvSpPr/>
          <p:nvPr/>
        </p:nvSpPr>
        <p:spPr>
          <a:xfrm>
            <a:off x="6732000" y="3893789"/>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684000" y="3836189"/>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الأمور التي تدخل المكلف في حال الحدث الأكبر</a:t>
            </a:r>
          </a:p>
        </p:txBody>
      </p:sp>
      <p:sp>
        <p:nvSpPr>
          <p:cNvPr id="10" name="TextBox 9"/>
          <p:cNvSpPr txBox="1"/>
          <p:nvPr/>
        </p:nvSpPr>
        <p:spPr>
          <a:xfrm>
            <a:off x="684000" y="4276243"/>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  </a:t>
            </a:r>
            <a:r>
              <a:rPr sz="1500" b="0" i="0">
                <a:solidFill>
                  <a:srgbClr val="1B1F16"/>
                </a:solidFill>
                <a:latin typeface="Sakkal Majalla"/>
                <a:cs typeface="Sakkal Majalla"/>
                <a:ea typeface="Sakkal Majalla"/>
              </a:rPr>
              <a:t>خروج المني، سواء باحتلام أم بالجماع</a:t>
            </a:r>
          </a:p>
        </p:txBody>
      </p:sp>
      <p:sp>
        <p:nvSpPr>
          <p:cNvPr id="11" name="TextBox 10"/>
          <p:cNvSpPr txBox="1"/>
          <p:nvPr/>
        </p:nvSpPr>
        <p:spPr>
          <a:xfrm>
            <a:off x="684000" y="4620285"/>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٢.  </a:t>
            </a:r>
            <a:r>
              <a:rPr sz="1500" b="1" i="0">
                <a:solidFill>
                  <a:srgbClr val="3F5A12"/>
                </a:solidFill>
                <a:latin typeface="Sakkal Majalla"/>
                <a:cs typeface="Sakkal Majalla"/>
                <a:ea typeface="Sakkal Majalla"/>
              </a:rPr>
              <a:t>التقاء الختانين:</a:t>
            </a:r>
            <a:r>
              <a:rPr sz="1500" b="0" i="0">
                <a:solidFill>
                  <a:srgbClr val="1B1F16"/>
                </a:solidFill>
                <a:latin typeface="Sakkal Majalla"/>
                <a:cs typeface="Sakkal Majalla"/>
                <a:ea typeface="Sakkal Majalla"/>
              </a:rPr>
              <a:t> يكون بغيبوبة حشفة الذكر في الفرج</a:t>
            </a:r>
          </a:p>
        </p:txBody>
      </p:sp>
      <p:sp>
        <p:nvSpPr>
          <p:cNvPr id="12" name="TextBox 11"/>
          <p:cNvSpPr txBox="1"/>
          <p:nvPr/>
        </p:nvSpPr>
        <p:spPr>
          <a:xfrm>
            <a:off x="684000" y="4964328"/>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٣.  </a:t>
            </a:r>
            <a:r>
              <a:rPr sz="1500" b="0" i="0">
                <a:solidFill>
                  <a:srgbClr val="1B1F16"/>
                </a:solidFill>
                <a:latin typeface="Sakkal Majalla"/>
                <a:cs typeface="Sakkal Majalla"/>
                <a:ea typeface="Sakkal Majalla"/>
              </a:rPr>
              <a:t>الحيض</a:t>
            </a:r>
          </a:p>
        </p:txBody>
      </p:sp>
      <p:sp>
        <p:nvSpPr>
          <p:cNvPr id="13" name="TextBox 12"/>
          <p:cNvSpPr txBox="1"/>
          <p:nvPr/>
        </p:nvSpPr>
        <p:spPr>
          <a:xfrm>
            <a:off x="684000" y="5308370"/>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٤.  </a:t>
            </a:r>
            <a:r>
              <a:rPr sz="1500" b="0" i="0">
                <a:solidFill>
                  <a:srgbClr val="1B1F16"/>
                </a:solidFill>
                <a:latin typeface="Sakkal Majalla"/>
                <a:cs typeface="Sakkal Majalla"/>
                <a:ea typeface="Sakkal Majalla"/>
              </a:rPr>
              <a:t>النفاس</a:t>
            </a:r>
          </a:p>
        </p:txBody>
      </p:sp>
      <p:sp>
        <p:nvSpPr>
          <p:cNvPr id="14" name="TextBox 13"/>
          <p:cNvSpPr txBox="1"/>
          <p:nvPr/>
        </p:nvSpPr>
        <p:spPr>
          <a:xfrm>
            <a:off x="684000" y="5652413"/>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٥.  </a:t>
            </a:r>
            <a:r>
              <a:rPr sz="1500" b="0" i="0">
                <a:solidFill>
                  <a:srgbClr val="1B1F16"/>
                </a:solidFill>
                <a:latin typeface="Sakkal Majalla"/>
                <a:cs typeface="Sakkal Majalla"/>
                <a:ea typeface="Sakkal Majalla"/>
              </a:rPr>
              <a:t>وجود نجاسة لا يعلم موضعها</a:t>
            </a:r>
          </a:p>
        </p:txBody>
      </p:sp>
      <p:sp>
        <p:nvSpPr>
          <p:cNvPr id="15" name="TextBox 14"/>
          <p:cNvSpPr txBox="1"/>
          <p:nvPr/>
        </p:nvSpPr>
        <p:spPr>
          <a:xfrm>
            <a:off x="684000" y="5996455"/>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٦.  </a:t>
            </a:r>
            <a:r>
              <a:rPr sz="1500" b="0" i="0">
                <a:solidFill>
                  <a:srgbClr val="1B1F16"/>
                </a:solidFill>
                <a:latin typeface="Sakkal Majalla"/>
                <a:cs typeface="Sakkal Majalla"/>
                <a:ea typeface="Sakkal Majalla"/>
              </a:rPr>
              <a:t>الشرك</a:t>
            </a:r>
          </a:p>
        </p:txBody>
      </p:sp>
      <p:sp>
        <p:nvSpPr>
          <p:cNvPr id="16" name="Diamond 15"/>
          <p:cNvSpPr/>
          <p:nvPr/>
        </p:nvSpPr>
        <p:spPr>
          <a:xfrm>
            <a:off x="6732000" y="6398098"/>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84000" y="6340498"/>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صفة الاغتسال الشرعي</a:t>
            </a:r>
          </a:p>
        </p:txBody>
      </p:sp>
      <p:sp>
        <p:nvSpPr>
          <p:cNvPr id="18" name="TextBox 17"/>
          <p:cNvSpPr txBox="1"/>
          <p:nvPr/>
        </p:nvSpPr>
        <p:spPr>
          <a:xfrm>
            <a:off x="684000" y="6780552"/>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للغسل الشرعي خطوات هي</a:t>
            </a:r>
          </a:p>
        </p:txBody>
      </p:sp>
      <p:sp>
        <p:nvSpPr>
          <p:cNvPr id="19" name="TextBox 18"/>
          <p:cNvSpPr txBox="1"/>
          <p:nvPr/>
        </p:nvSpPr>
        <p:spPr>
          <a:xfrm>
            <a:off x="684000" y="7137930"/>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  </a:t>
            </a:r>
            <a:r>
              <a:rPr sz="1500" b="0" i="0">
                <a:solidFill>
                  <a:srgbClr val="1B1F16"/>
                </a:solidFill>
                <a:latin typeface="Sakkal Majalla"/>
                <a:cs typeface="Sakkal Majalla"/>
                <a:ea typeface="Sakkal Majalla"/>
              </a:rPr>
              <a:t>إراقة البول (وهذا خاص بالرجال دون النساء)</a:t>
            </a:r>
          </a:p>
        </p:txBody>
      </p:sp>
      <p:sp>
        <p:nvSpPr>
          <p:cNvPr id="20" name="TextBox 19"/>
          <p:cNvSpPr txBox="1"/>
          <p:nvPr/>
        </p:nvSpPr>
        <p:spPr>
          <a:xfrm>
            <a:off x="684000" y="7481972"/>
            <a:ext cx="6192000" cy="60451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٢.  </a:t>
            </a:r>
            <a:r>
              <a:rPr sz="1500" b="1" i="0">
                <a:solidFill>
                  <a:srgbClr val="3F5A12"/>
                </a:solidFill>
                <a:latin typeface="Sakkal Majalla"/>
                <a:cs typeface="Sakkal Majalla"/>
                <a:ea typeface="Sakkal Majalla"/>
              </a:rPr>
              <a:t>النية:</a:t>
            </a:r>
            <a:r>
              <a:rPr sz="1500" b="0" i="0">
                <a:solidFill>
                  <a:srgbClr val="1B1F16"/>
                </a:solidFill>
                <a:latin typeface="Sakkal Majalla"/>
                <a:cs typeface="Sakkal Majalla"/>
                <a:ea typeface="Sakkal Majalla"/>
              </a:rPr>
              <a:t> وهي عزم القلب نحو الفعل (أي فعل غسل الجنابة)، أداء للفرض، ورفعا للحدث الأكبر (أي الجنابة)، ولا يلزم التلفظ بالنية إنما تُكيّف في القلب.</a:t>
            </a:r>
          </a:p>
        </p:txBody>
      </p:sp>
      <p:sp>
        <p:nvSpPr>
          <p:cNvPr id="21" name="TextBox 20"/>
          <p:cNvSpPr txBox="1"/>
          <p:nvPr/>
        </p:nvSpPr>
        <p:spPr>
          <a:xfrm>
            <a:off x="684000" y="8116717"/>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٣.  </a:t>
            </a:r>
            <a:r>
              <a:rPr sz="1500" b="0" i="0">
                <a:solidFill>
                  <a:srgbClr val="1B1F16"/>
                </a:solidFill>
                <a:latin typeface="Sakkal Majalla"/>
                <a:cs typeface="Sakkal Majalla"/>
                <a:ea typeface="Sakkal Majalla"/>
              </a:rPr>
              <a:t>غسل اليدين ثلاثا إلى الرسغين</a:t>
            </a:r>
          </a:p>
        </p:txBody>
      </p:sp>
      <p:sp>
        <p:nvSpPr>
          <p:cNvPr id="22" name="TextBox 21"/>
          <p:cNvSpPr txBox="1"/>
          <p:nvPr/>
        </p:nvSpPr>
        <p:spPr>
          <a:xfrm>
            <a:off x="684000" y="8460760"/>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٤.  </a:t>
            </a:r>
            <a:r>
              <a:rPr sz="1500" b="1" i="0">
                <a:solidFill>
                  <a:srgbClr val="3F5A12"/>
                </a:solidFill>
                <a:latin typeface="Sakkal Majalla"/>
                <a:cs typeface="Sakkal Majalla"/>
                <a:ea typeface="Sakkal Majalla"/>
              </a:rPr>
              <a:t>إزالة النجس من موضعه:</a:t>
            </a:r>
            <a:r>
              <a:rPr sz="1500" b="0" i="0">
                <a:solidFill>
                  <a:srgbClr val="1B1F16"/>
                </a:solidFill>
                <a:latin typeface="Sakkal Majalla"/>
                <a:cs typeface="Sakkal Majalla"/>
                <a:ea typeface="Sakkal Majalla"/>
              </a:rPr>
              <a:t> أي من أي مكان في الجسد أصابه النجس كالفرج أو الفخذ أو غيره</a:t>
            </a:r>
          </a:p>
        </p:txBody>
      </p:sp>
      <p:sp>
        <p:nvSpPr>
          <p:cNvPr id="23" name="TextBox 22"/>
          <p:cNvSpPr txBox="1"/>
          <p:nvPr/>
        </p:nvSpPr>
        <p:spPr>
          <a:xfrm>
            <a:off x="684000" y="8804802"/>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٥.  </a:t>
            </a:r>
            <a:r>
              <a:rPr sz="1500" b="0" i="0">
                <a:solidFill>
                  <a:srgbClr val="1B1F16"/>
                </a:solidFill>
                <a:latin typeface="Sakkal Majalla"/>
                <a:cs typeface="Sakkal Majalla"/>
                <a:ea typeface="Sakkal Majalla"/>
              </a:rPr>
              <a:t>غسل ما بين السرة والركبة</a:t>
            </a:r>
          </a:p>
        </p:txBody>
      </p:sp>
      <p:sp>
        <p:nvSpPr>
          <p:cNvPr id="24" name="TextBox 23"/>
          <p:cNvSpPr txBox="1"/>
          <p:nvPr/>
        </p:nvSpPr>
        <p:spPr>
          <a:xfrm>
            <a:off x="684000" y="9148845"/>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٦.  </a:t>
            </a:r>
            <a:r>
              <a:rPr sz="1500" b="1" i="0">
                <a:solidFill>
                  <a:srgbClr val="3F5A12"/>
                </a:solidFill>
                <a:latin typeface="Sakkal Majalla"/>
                <a:cs typeface="Sakkal Majalla"/>
                <a:ea typeface="Sakkal Majalla"/>
              </a:rPr>
              <a:t>الوضوء:</a:t>
            </a:r>
            <a:r>
              <a:rPr sz="1500" b="0" i="0">
                <a:solidFill>
                  <a:srgbClr val="1B1F16"/>
                </a:solidFill>
                <a:latin typeface="Sakkal Majalla"/>
                <a:cs typeface="Sakkal Majalla"/>
                <a:ea typeface="Sakkal Majalla"/>
              </a:rPr>
              <a:t> يتوضأ كما يتوضأ للصلاة وضوءا كاملا</a:t>
            </a:r>
          </a:p>
        </p:txBody>
      </p:sp>
      <p:sp>
        <p:nvSpPr>
          <p:cNvPr id="25" name="TextBox 24"/>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الطهارات</a:t>
            </a:r>
          </a:p>
        </p:txBody>
      </p:sp>
      <p:sp>
        <p:nvSpPr>
          <p:cNvPr id="26" name="TextBox 25"/>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27" name="Rounded Rectangle 26"/>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٤</a:t>
            </a:r>
            <a:r>
              <a:rPr sz="950" b="0" i="0">
                <a:solidFill>
                  <a:srgbClr val="8AA832"/>
                </a:solidFill>
                <a:latin typeface="Sakkal Majalla"/>
                <a:cs typeface="Sakkal Majalla"/>
                <a:ea typeface="Sakkal Majalla"/>
              </a:rPr>
              <a:t>  |  الفهرس</a:t>
            </a:r>
          </a:p>
        </p:txBody>
      </p:sp>
      <p:sp>
        <p:nvSpPr>
          <p:cNvPr id="29" name="Rectangle 28">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881378"/>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٧.  </a:t>
            </a:r>
            <a:r>
              <a:rPr sz="1500" b="0" i="0">
                <a:solidFill>
                  <a:srgbClr val="1B1F16"/>
                </a:solidFill>
                <a:latin typeface="Sakkal Majalla"/>
                <a:cs typeface="Sakkal Majalla"/>
                <a:ea typeface="Sakkal Majalla"/>
              </a:rPr>
              <a:t>غسل الجسد من أعلى الرأس إلى أخمص القدمين، فيبدأ بحثو الماء على رأسه ثلاث مرات ثم يعمم جميع جسده بالماء مبتدءًا بالأعلى قبل الأسفل والجانب الأيمن قبل الجانب الأيسر إلى أن يصل إلى قدميه باستثناء ما غسله سابقا مما بين السرة والركبة</a:t>
            </a:r>
          </a:p>
        </p:txBody>
      </p:sp>
      <p:sp>
        <p:nvSpPr>
          <p:cNvPr id="4" name="Rounded Rectangle 3"/>
          <p:cNvSpPr/>
          <p:nvPr/>
        </p:nvSpPr>
        <p:spPr>
          <a:xfrm>
            <a:off x="684000" y="3251047"/>
            <a:ext cx="6192000" cy="455899"/>
          </a:xfrm>
          <a:prstGeom prst="roundRect">
            <a:avLst>
              <a:gd name="adj" fmla="val 5000"/>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306000" tIns="72000" bIns="72000"/>
          <a:lstStyle/>
          <a:p>
            <a:pPr algn="just" rtl="1">
              <a:lnSpc>
                <a:spcPct val="140000"/>
              </a:lnSpc>
            </a:pPr>
            <a:r>
              <a:rPr sz="1450" b="1" i="0">
                <a:solidFill>
                  <a:srgbClr val="3F5A12"/>
                </a:solidFill>
                <a:latin typeface="Sakkal Majalla"/>
                <a:cs typeface="Sakkal Majalla"/>
                <a:ea typeface="Sakkal Majalla"/>
              </a:rPr>
              <a:t>مسألة:</a:t>
            </a:r>
            <a:r>
              <a:rPr sz="1450" b="0" i="0">
                <a:solidFill>
                  <a:srgbClr val="3A4033"/>
                </a:solidFill>
                <a:latin typeface="Sakkal Majalla"/>
                <a:cs typeface="Sakkal Majalla"/>
                <a:ea typeface="Sakkal Majalla"/>
              </a:rPr>
              <a:t> هل يصح له أن يؤخر الوضوء إلى ما بعد الغسل؟</a:t>
            </a:r>
          </a:p>
        </p:txBody>
      </p:sp>
      <p:sp>
        <p:nvSpPr>
          <p:cNvPr id="5" name="Diamond 4"/>
          <p:cNvSpPr/>
          <p:nvPr/>
        </p:nvSpPr>
        <p:spPr>
          <a:xfrm>
            <a:off x="6768000" y="3337447"/>
            <a:ext cx="108000" cy="108000"/>
          </a:xfrm>
          <a:prstGeom prst="diamond">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684000" y="3776181"/>
            <a:ext cx="6192000" cy="89407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نعم، يصح له ذلك. لكن إن أخر الوضوء فإن عليه أن يتمضمض ويستنشق قبل غسله؛ فالفم والأنف داخلان في أعضاء الغسل، وعليه أن يغسل الأعضاء ما بين السرة والركبة على حسب الترتيب المذكور (الأعالي قبل الأسافل، والميامن قبل المياسر)</a:t>
            </a:r>
          </a:p>
        </p:txBody>
      </p:sp>
      <p:sp>
        <p:nvSpPr>
          <p:cNvPr id="7" name="TextBox 6"/>
          <p:cNvSpPr txBox="1"/>
          <p:nvPr/>
        </p:nvSpPr>
        <p:spPr>
          <a:xfrm>
            <a:off x="684000" y="4714964"/>
            <a:ext cx="6192000" cy="355599"/>
          </a:xfrm>
          <a:prstGeom prst="rect">
            <a:avLst/>
          </a:prstGeom>
          <a:noFill/>
        </p:spPr>
        <p:txBody>
          <a:bodyPr wrap="square" lIns="0" rIns="0" tIns="0" bIns="0">
            <a:spAutoFit/>
          </a:bodyPr>
          <a:lstStyle/>
          <a:p>
            <a:pPr rtl="1" algn="r">
              <a:lnSpc>
                <a:spcPct val="130000"/>
              </a:lnSpc>
              <a:spcBef>
                <a:spcPts val="0"/>
              </a:spcBef>
              <a:spcAft>
                <a:spcPts val="0"/>
              </a:spcAft>
            </a:pPr>
            <a:r>
              <a:rPr sz="1500" b="1" i="0">
                <a:solidFill>
                  <a:srgbClr val="3F5A12"/>
                </a:solidFill>
                <a:latin typeface="Sakkal Majalla"/>
                <a:cs typeface="Sakkal Majalla"/>
                <a:ea typeface="Sakkal Majalla"/>
              </a:rPr>
              <a:t>تنبيهات:</a:t>
            </a:r>
          </a:p>
        </p:txBody>
      </p:sp>
      <p:sp>
        <p:nvSpPr>
          <p:cNvPr id="8" name="TextBox 7"/>
          <p:cNvSpPr txBox="1"/>
          <p:nvPr/>
        </p:nvSpPr>
        <p:spPr>
          <a:xfrm>
            <a:off x="684000" y="5088343"/>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من توضأ قبل الغسل فليحذر أن يلمس عورته بكفه بعد ذلك لئلا ينتقض وضوءه</a:t>
            </a:r>
          </a:p>
        </p:txBody>
      </p:sp>
      <p:sp>
        <p:nvSpPr>
          <p:cNvPr id="9" name="TextBox 8"/>
          <p:cNvSpPr txBox="1"/>
          <p:nvPr/>
        </p:nvSpPr>
        <p:spPr>
          <a:xfrm>
            <a:off x="684000" y="5432386"/>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ينبغي للمغتسل أن يعرك جسده أثناء غسله بيده، فيحرك عليه الماء بها ولا يكتفي بانسكاب الماء عليه</a:t>
            </a:r>
          </a:p>
        </p:txBody>
      </p:sp>
      <p:sp>
        <p:nvSpPr>
          <p:cNvPr id="10" name="TextBox 9"/>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الطهارات</a:t>
            </a:r>
          </a:p>
        </p:txBody>
      </p:sp>
      <p:sp>
        <p:nvSpPr>
          <p:cNvPr id="11" name="TextBox 10"/>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12" name="Rounded Rectangle 11"/>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٥</a:t>
            </a:r>
            <a:r>
              <a:rPr sz="950" b="0" i="0">
                <a:solidFill>
                  <a:srgbClr val="8AA832"/>
                </a:solidFill>
                <a:latin typeface="Sakkal Majalla"/>
                <a:cs typeface="Sakkal Majalla"/>
                <a:ea typeface="Sakkal Majalla"/>
              </a:rPr>
              <a:t>  |  الفهرس</a:t>
            </a:r>
          </a:p>
        </p:txBody>
      </p:sp>
      <p:sp>
        <p:nvSpPr>
          <p:cNvPr id="14" name="Rectangle 13">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Rectangle 2"/>
          <p:cNvSpPr/>
          <p:nvPr/>
        </p:nvSpPr>
        <p:spPr>
          <a:xfrm>
            <a:off x="0" y="4572000"/>
            <a:ext cx="7560000" cy="1655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4539600"/>
            <a:ext cx="7560000" cy="324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6227999"/>
            <a:ext cx="7560000" cy="324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Diamond 5"/>
          <p:cNvSpPr/>
          <p:nvPr/>
        </p:nvSpPr>
        <p:spPr>
          <a:xfrm>
            <a:off x="3600000" y="4770000"/>
            <a:ext cx="360000" cy="360000"/>
          </a:xfrm>
          <a:prstGeom prst="diamond">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432000" y="5202000"/>
            <a:ext cx="6696000" cy="792000"/>
          </a:xfrm>
          <a:prstGeom prst="rect">
            <a:avLst/>
          </a:prstGeom>
          <a:noFill/>
        </p:spPr>
        <p:txBody>
          <a:bodyPr wrap="square" lIns="0" rIns="0" tIns="0" bIns="0">
            <a:spAutoFit/>
          </a:bodyPr>
          <a:lstStyle/>
          <a:p>
            <a:pPr rtl="1" algn="ctr">
              <a:lnSpc>
                <a:spcPct val="110000"/>
              </a:lnSpc>
              <a:spcBef>
                <a:spcPts val="0"/>
              </a:spcBef>
              <a:spcAft>
                <a:spcPts val="0"/>
              </a:spcAft>
            </a:pPr>
            <a:r>
              <a:rPr sz="3800" b="1" i="0">
                <a:solidFill>
                  <a:srgbClr val="FFFFFF"/>
                </a:solidFill>
                <a:latin typeface="Sakkal Majalla"/>
                <a:cs typeface="Sakkal Majalla"/>
                <a:ea typeface="Sakkal Majalla"/>
              </a:rPr>
              <a:t>الوضوء</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فضل الوضوء</a:t>
            </a:r>
          </a:p>
        </p:txBody>
      </p:sp>
      <p:sp>
        <p:nvSpPr>
          <p:cNvPr id="4" name="Rectangle 3"/>
          <p:cNvSpPr/>
          <p:nvPr/>
        </p:nvSpPr>
        <p:spPr>
          <a:xfrm>
            <a:off x="5796000" y="2653049"/>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Diamond 4"/>
          <p:cNvSpPr/>
          <p:nvPr/>
        </p:nvSpPr>
        <p:spPr>
          <a:xfrm>
            <a:off x="5706000" y="2640449"/>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684000" y="2865666"/>
            <a:ext cx="6192000" cy="773398"/>
          </a:xfrm>
          <a:prstGeom prst="roundRect">
            <a:avLst>
              <a:gd name="adj" fmla="val 5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180000" tIns="79200" bIns="79200"/>
          <a:lstStyle/>
          <a:p>
            <a:pPr algn="just" rtl="1">
              <a:lnSpc>
                <a:spcPct val="145000"/>
              </a:lnSpc>
              <a:spcBef>
                <a:spcPts val="0"/>
              </a:spcBef>
              <a:spcAft>
                <a:spcPts val="0"/>
              </a:spcAft>
            </a:pPr>
            <a:r>
              <a:rPr sz="1500" b="0" i="0">
                <a:solidFill>
                  <a:srgbClr val="2A3322"/>
                </a:solidFill>
                <a:latin typeface="Sakkal Majalla"/>
                <a:cs typeface="Sakkal Majalla"/>
                <a:ea typeface="Sakkal Majalla"/>
              </a:rPr>
              <a:t>يقول الله عزّ وجلّ {يَا أَيُّهَا الَّذِينَ آمَنُوا إِذَا قُمْتُمْ إِلَى الصَّلَاةِ فَاغْسِلُوا وُجُوهَكُمْ وَأَيْدِيَكُمْ إِلَى الْمَرَافِقِ وَامْسَحُوا بِرُءُوسِكُمْ وَأَرْجُلَكُمْ إِلَى الْكَعْبَيْنِ ۚ}</a:t>
            </a:r>
          </a:p>
        </p:txBody>
      </p:sp>
      <p:sp>
        <p:nvSpPr>
          <p:cNvPr id="7" name="Rectangle 6"/>
          <p:cNvSpPr/>
          <p:nvPr/>
        </p:nvSpPr>
        <p:spPr>
          <a:xfrm>
            <a:off x="6818400" y="2865666"/>
            <a:ext cx="57600" cy="773398"/>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ounded Rectangle 7"/>
          <p:cNvSpPr/>
          <p:nvPr/>
        </p:nvSpPr>
        <p:spPr>
          <a:xfrm>
            <a:off x="684000" y="3745775"/>
            <a:ext cx="6192000" cy="493999"/>
          </a:xfrm>
          <a:prstGeom prst="roundRect">
            <a:avLst>
              <a:gd name="adj" fmla="val 5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180000" tIns="79200" bIns="79200"/>
          <a:lstStyle/>
          <a:p>
            <a:pPr algn="ctr" rtl="1">
              <a:lnSpc>
                <a:spcPct val="145000"/>
              </a:lnSpc>
              <a:spcBef>
                <a:spcPts val="0"/>
              </a:spcBef>
              <a:spcAft>
                <a:spcPts val="0"/>
              </a:spcAft>
            </a:pPr>
            <a:r>
              <a:rPr sz="1500" b="0" i="0">
                <a:solidFill>
                  <a:srgbClr val="2A3322"/>
                </a:solidFill>
                <a:latin typeface="Sakkal Majalla"/>
                <a:cs typeface="Sakkal Majalla"/>
                <a:ea typeface="Sakkal Majalla"/>
              </a:rPr>
              <a:t>{إِنَّ اللَّهَ يُحِبُّ التَّوَّابِينَ وَيُحِبُّ الْمُتَطَهِّرِينَ}</a:t>
            </a:r>
          </a:p>
        </p:txBody>
      </p:sp>
      <p:sp>
        <p:nvSpPr>
          <p:cNvPr id="9" name="Rectangle 8"/>
          <p:cNvSpPr/>
          <p:nvPr/>
        </p:nvSpPr>
        <p:spPr>
          <a:xfrm>
            <a:off x="6818400" y="3745775"/>
            <a:ext cx="57600" cy="493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Rounded Rectangle 9"/>
          <p:cNvSpPr/>
          <p:nvPr/>
        </p:nvSpPr>
        <p:spPr>
          <a:xfrm>
            <a:off x="684000" y="4332514"/>
            <a:ext cx="6192000" cy="493999"/>
          </a:xfrm>
          <a:prstGeom prst="roundRect">
            <a:avLst>
              <a:gd name="adj" fmla="val 5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180000" tIns="79200" bIns="79200"/>
          <a:lstStyle/>
          <a:p>
            <a:pPr algn="ctr" rtl="1">
              <a:lnSpc>
                <a:spcPct val="145000"/>
              </a:lnSpc>
              <a:spcBef>
                <a:spcPts val="0"/>
              </a:spcBef>
              <a:spcAft>
                <a:spcPts val="0"/>
              </a:spcAft>
            </a:pPr>
            <a:r>
              <a:rPr sz="1500" b="0" i="0">
                <a:solidFill>
                  <a:srgbClr val="2A3322"/>
                </a:solidFill>
                <a:latin typeface="Sakkal Majalla"/>
                <a:cs typeface="Sakkal Majalla"/>
                <a:ea typeface="Sakkal Majalla"/>
              </a:rPr>
              <a:t>{فِيهِ رِجَالٌ يُحِبُّونَ أَن يَتَطَهَّرُوا ۚ وَاللَّهُ يُحِبُّ الْمُطَّهِّرِينَ}</a:t>
            </a:r>
          </a:p>
        </p:txBody>
      </p:sp>
      <p:sp>
        <p:nvSpPr>
          <p:cNvPr id="11" name="Rectangle 10"/>
          <p:cNvSpPr/>
          <p:nvPr/>
        </p:nvSpPr>
        <p:spPr>
          <a:xfrm>
            <a:off x="6818400" y="4332514"/>
            <a:ext cx="57600" cy="493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Rounded Rectangle 11"/>
          <p:cNvSpPr/>
          <p:nvPr/>
        </p:nvSpPr>
        <p:spPr>
          <a:xfrm>
            <a:off x="684000" y="4919253"/>
            <a:ext cx="6192000" cy="773398"/>
          </a:xfrm>
          <a:prstGeom prst="roundRect">
            <a:avLst>
              <a:gd name="adj" fmla="val 5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180000" tIns="79200" bIns="79200"/>
          <a:lstStyle/>
          <a:p>
            <a:pPr algn="ctr" rtl="1">
              <a:lnSpc>
                <a:spcPct val="145000"/>
              </a:lnSpc>
              <a:spcBef>
                <a:spcPts val="0"/>
              </a:spcBef>
              <a:spcAft>
                <a:spcPts val="0"/>
              </a:spcAft>
            </a:pPr>
            <a:r>
              <a:rPr sz="1500" b="0" i="0">
                <a:solidFill>
                  <a:srgbClr val="2A3322"/>
                </a:solidFill>
                <a:latin typeface="Sakkal Majalla"/>
                <a:cs typeface="Sakkal Majalla"/>
                <a:ea typeface="Sakkal Majalla"/>
              </a:rPr>
              <a:t>عن أبي مالك الأشعري قال: قال رسول الله صلى الله عليه وسلم:( الطُّهور شطرُ الإيمان)</a:t>
            </a:r>
          </a:p>
        </p:txBody>
      </p:sp>
      <p:sp>
        <p:nvSpPr>
          <p:cNvPr id="13" name="Rectangle 12"/>
          <p:cNvSpPr/>
          <p:nvPr/>
        </p:nvSpPr>
        <p:spPr>
          <a:xfrm>
            <a:off x="6818400" y="4919253"/>
            <a:ext cx="57600" cy="773398"/>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Rounded Rectangle 13"/>
          <p:cNvSpPr/>
          <p:nvPr/>
        </p:nvSpPr>
        <p:spPr>
          <a:xfrm>
            <a:off x="684000" y="5799362"/>
            <a:ext cx="6192000" cy="2449796"/>
          </a:xfrm>
          <a:prstGeom prst="roundRect">
            <a:avLst>
              <a:gd name="adj" fmla="val 5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180000" tIns="79200" bIns="79200"/>
          <a:lstStyle/>
          <a:p>
            <a:pPr algn="just" rtl="1">
              <a:lnSpc>
                <a:spcPct val="145000"/>
              </a:lnSpc>
              <a:spcBef>
                <a:spcPts val="0"/>
              </a:spcBef>
              <a:spcAft>
                <a:spcPts val="0"/>
              </a:spcAft>
            </a:pPr>
            <a:r>
              <a:rPr sz="1500" b="0" i="0">
                <a:solidFill>
                  <a:srgbClr val="2A3322"/>
                </a:solidFill>
                <a:latin typeface="Sakkal Majalla"/>
                <a:cs typeface="Sakkal Majalla"/>
                <a:ea typeface="Sakkal Majalla"/>
              </a:rPr>
              <a:t>أبو عُبيدة ، عن جابر بن زَيد ، عن أبي هريرة أن النبي صلى الله عليه وسلم خرج إلى المقبرة فقال:( السلام عليكم دار قوم مؤمنين وإنا إن شاء الله بكم لاحقون، وددت أني رأيت إخواني ) قالوا: يا رسول الله؛ ألسنا بإخوانك؟ قال:( بل أنتم أصحابي، وإنما إخواني الذين يأتون من بعدي وأنا فرطهم على الحوض ) قالوا: يا رسول الله؛ كيف تعرف من يأتي بعدك؟ قال:( أرأيتم لو كان لرجلٍ خيلٌ غرٌّ مُحجَّلةٌ في خيلٍ دُهْمٍ بُهْمٍ ألا يَعرِف خيلَه؟) قالوا: بلى يا رسول الله، قال:( فإنهم يأتون يوم القيامة غرًّا محجلين من أثرِ الوضوء وأنا فرطهم على الحوض، ولَيُذَادَنَّ رجالٌ عن حوضي كما يُذَادُ البعيرُ الضالّ فأناديهم ألا هَلُمَّ، فيقال: إنهم قد بدلوا بعدك، فأقول: فسحقًا فسحقًا )</a:t>
            </a:r>
          </a:p>
        </p:txBody>
      </p:sp>
      <p:sp>
        <p:nvSpPr>
          <p:cNvPr id="15" name="Rectangle 14"/>
          <p:cNvSpPr/>
          <p:nvPr/>
        </p:nvSpPr>
        <p:spPr>
          <a:xfrm>
            <a:off x="6818400" y="5799362"/>
            <a:ext cx="57600" cy="2449796"/>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الوضوء</a:t>
            </a:r>
          </a:p>
        </p:txBody>
      </p:sp>
      <p:sp>
        <p:nvSpPr>
          <p:cNvPr id="17" name="TextBox 16"/>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18" name="Rounded Rectangle 17"/>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٦</a:t>
            </a:r>
            <a:r>
              <a:rPr sz="950" b="0" i="0">
                <a:solidFill>
                  <a:srgbClr val="8AA832"/>
                </a:solidFill>
                <a:latin typeface="Sakkal Majalla"/>
                <a:cs typeface="Sakkal Majalla"/>
                <a:ea typeface="Sakkal Majalla"/>
              </a:rPr>
              <a:t>  |  الفهرس</a:t>
            </a:r>
          </a:p>
        </p:txBody>
      </p:sp>
      <p:sp>
        <p:nvSpPr>
          <p:cNvPr id="20" name="Rectangle 19">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Rounded Rectangle 2"/>
          <p:cNvSpPr/>
          <p:nvPr/>
        </p:nvSpPr>
        <p:spPr>
          <a:xfrm>
            <a:off x="684000" y="2325600"/>
            <a:ext cx="6192000" cy="1332197"/>
          </a:xfrm>
          <a:prstGeom prst="roundRect">
            <a:avLst>
              <a:gd name="adj" fmla="val 5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180000" tIns="79200" bIns="79200"/>
          <a:lstStyle/>
          <a:p>
            <a:pPr algn="just" rtl="1">
              <a:lnSpc>
                <a:spcPct val="145000"/>
              </a:lnSpc>
              <a:spcBef>
                <a:spcPts val="0"/>
              </a:spcBef>
              <a:spcAft>
                <a:spcPts val="0"/>
              </a:spcAft>
            </a:pPr>
            <a:r>
              <a:rPr sz="1500" b="0" i="0">
                <a:solidFill>
                  <a:srgbClr val="2A3322"/>
                </a:solidFill>
                <a:latin typeface="Sakkal Majalla"/>
                <a:cs typeface="Sakkal Majalla"/>
                <a:ea typeface="Sakkal Majalla"/>
              </a:rPr>
              <a:t>أبو عُبيدة ، عن جابر بن زَيد ، عن أبي هريرة قال: قال النبي صلى الله عليه وسلم:( إذا توضأ العبد المسلم فغسل وجهَه خرج من وجهه كلُّ خطيئة نظر إليها بعينه آخِرَ قَطْرِ الماء، فإذا غسل يديه خرجت منهما كل خطيئة بطشها بهما، ثم كذلك حتى يخرج نَقِيًّا من الذنوب )</a:t>
            </a:r>
          </a:p>
        </p:txBody>
      </p:sp>
      <p:sp>
        <p:nvSpPr>
          <p:cNvPr id="4" name="Rectangle 3"/>
          <p:cNvSpPr/>
          <p:nvPr/>
        </p:nvSpPr>
        <p:spPr>
          <a:xfrm>
            <a:off x="6818400" y="2325600"/>
            <a:ext cx="57600" cy="1332197"/>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ounded Rectangle 4"/>
          <p:cNvSpPr/>
          <p:nvPr/>
        </p:nvSpPr>
        <p:spPr>
          <a:xfrm>
            <a:off x="684000" y="3792447"/>
            <a:ext cx="6192000" cy="1052798"/>
          </a:xfrm>
          <a:prstGeom prst="roundRect">
            <a:avLst>
              <a:gd name="adj" fmla="val 5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180000" tIns="79200" bIns="79200"/>
          <a:lstStyle/>
          <a:p>
            <a:pPr algn="just" rtl="1">
              <a:lnSpc>
                <a:spcPct val="145000"/>
              </a:lnSpc>
              <a:spcBef>
                <a:spcPts val="0"/>
              </a:spcBef>
              <a:spcAft>
                <a:spcPts val="0"/>
              </a:spcAft>
            </a:pPr>
            <a:r>
              <a:rPr sz="1500" b="0" i="0">
                <a:solidFill>
                  <a:srgbClr val="2A3322"/>
                </a:solidFill>
                <a:latin typeface="Sakkal Majalla"/>
                <a:cs typeface="Sakkal Majalla"/>
                <a:ea typeface="Sakkal Majalla"/>
              </a:rPr>
              <a:t>أبو عُبيدة ، عن جابر بن زَيد ، عن أنس بن مالك عن النبي صلى الله عليه وسلم قال:( ألا أخبركم بما يمحو اللهُ به الخطايا ويرفع به الدرجات، إسباغ الوضوء على المكاره، وكثرة الخطا إلى المساجد، وانتظار الصلاة بعد الصلاة فذلكم الرباط ) قالها ثلاثا</a:t>
            </a:r>
          </a:p>
        </p:txBody>
      </p:sp>
      <p:sp>
        <p:nvSpPr>
          <p:cNvPr id="6" name="Rectangle 5"/>
          <p:cNvSpPr/>
          <p:nvPr/>
        </p:nvSpPr>
        <p:spPr>
          <a:xfrm>
            <a:off x="6818400" y="3792447"/>
            <a:ext cx="57600" cy="1052798"/>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84000" y="4944325"/>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تعريف الوضوء</a:t>
            </a:r>
          </a:p>
        </p:txBody>
      </p:sp>
      <p:sp>
        <p:nvSpPr>
          <p:cNvPr id="8" name="Rectangle 7"/>
          <p:cNvSpPr/>
          <p:nvPr/>
        </p:nvSpPr>
        <p:spPr>
          <a:xfrm>
            <a:off x="5796000" y="5293375"/>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Diamond 8"/>
          <p:cNvSpPr/>
          <p:nvPr/>
        </p:nvSpPr>
        <p:spPr>
          <a:xfrm>
            <a:off x="5706000" y="5280775"/>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84000" y="5484392"/>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لغة:</a:t>
            </a:r>
            <a:r>
              <a:rPr sz="1500" b="0" i="0">
                <a:solidFill>
                  <a:srgbClr val="1B1F16"/>
                </a:solidFill>
                <a:latin typeface="Sakkal Majalla"/>
                <a:cs typeface="Sakkal Majalla"/>
                <a:ea typeface="Sakkal Majalla"/>
              </a:rPr>
              <a:t> مأخوذ من الوضاءة وهي النظافة والحسن</a:t>
            </a:r>
          </a:p>
        </p:txBody>
      </p:sp>
      <p:sp>
        <p:nvSpPr>
          <p:cNvPr id="11" name="TextBox 10"/>
          <p:cNvSpPr txBox="1"/>
          <p:nvPr/>
        </p:nvSpPr>
        <p:spPr>
          <a:xfrm>
            <a:off x="684000" y="5828435"/>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اصطلاحا:</a:t>
            </a:r>
            <a:r>
              <a:rPr sz="1500" b="0" i="0">
                <a:solidFill>
                  <a:srgbClr val="1B1F16"/>
                </a:solidFill>
                <a:latin typeface="Sakkal Majalla"/>
                <a:cs typeface="Sakkal Majalla"/>
                <a:ea typeface="Sakkal Majalla"/>
              </a:rPr>
              <a:t> تطهير أعضاء مخصوصة بالماء الطاهر المطلق رفعً للحدث</a:t>
            </a:r>
          </a:p>
        </p:txBody>
      </p:sp>
      <p:sp>
        <p:nvSpPr>
          <p:cNvPr id="12" name="TextBox 11"/>
          <p:cNvSpPr txBox="1"/>
          <p:nvPr/>
        </p:nvSpPr>
        <p:spPr>
          <a:xfrm>
            <a:off x="684000" y="6172477"/>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  </a:t>
            </a:r>
            <a:r>
              <a:rPr sz="1500" b="1" i="0">
                <a:solidFill>
                  <a:srgbClr val="3F5A12"/>
                </a:solidFill>
                <a:latin typeface="Sakkal Majalla"/>
                <a:cs typeface="Sakkal Majalla"/>
                <a:ea typeface="Sakkal Majalla"/>
              </a:rPr>
              <a:t>التطهير:</a:t>
            </a:r>
            <a:r>
              <a:rPr sz="1500" b="0" i="0">
                <a:solidFill>
                  <a:srgbClr val="1B1F16"/>
                </a:solidFill>
                <a:latin typeface="Sakkal Majalla"/>
                <a:cs typeface="Sakkal Majalla"/>
                <a:ea typeface="Sakkal Majalla"/>
              </a:rPr>
              <a:t> يشمل الغسل والمسح</a:t>
            </a:r>
          </a:p>
        </p:txBody>
      </p:sp>
      <p:sp>
        <p:nvSpPr>
          <p:cNvPr id="13" name="TextBox 12"/>
          <p:cNvSpPr txBox="1"/>
          <p:nvPr/>
        </p:nvSpPr>
        <p:spPr>
          <a:xfrm>
            <a:off x="684000" y="6516520"/>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٢.  </a:t>
            </a:r>
            <a:r>
              <a:rPr sz="1500" b="1" i="0">
                <a:solidFill>
                  <a:srgbClr val="3F5A12"/>
                </a:solidFill>
                <a:latin typeface="Sakkal Majalla"/>
                <a:cs typeface="Sakkal Majalla"/>
                <a:ea typeface="Sakkal Majalla"/>
              </a:rPr>
              <a:t>الأعضاء المخصوصة:</a:t>
            </a:r>
            <a:r>
              <a:rPr sz="1500" b="0" i="0">
                <a:solidFill>
                  <a:srgbClr val="1B1F16"/>
                </a:solidFill>
                <a:latin typeface="Sakkal Majalla"/>
                <a:cs typeface="Sakkal Majalla"/>
                <a:ea typeface="Sakkal Majalla"/>
              </a:rPr>
              <a:t> هي أعضاء الوضوء</a:t>
            </a:r>
          </a:p>
        </p:txBody>
      </p:sp>
      <p:sp>
        <p:nvSpPr>
          <p:cNvPr id="14" name="TextBox 13"/>
          <p:cNvSpPr txBox="1"/>
          <p:nvPr/>
        </p:nvSpPr>
        <p:spPr>
          <a:xfrm>
            <a:off x="684000" y="6860562"/>
            <a:ext cx="6192000" cy="60451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٣.  </a:t>
            </a:r>
            <a:r>
              <a:rPr sz="1500" b="1" i="0">
                <a:solidFill>
                  <a:srgbClr val="3F5A12"/>
                </a:solidFill>
                <a:latin typeface="Sakkal Majalla"/>
                <a:cs typeface="Sakkal Majalla"/>
                <a:ea typeface="Sakkal Majalla"/>
              </a:rPr>
              <a:t>الماء الطاهر المطلق:</a:t>
            </a:r>
            <a:r>
              <a:rPr sz="1500" b="0" i="0">
                <a:solidFill>
                  <a:srgbClr val="1B1F16"/>
                </a:solidFill>
                <a:latin typeface="Sakkal Majalla"/>
                <a:cs typeface="Sakkal Majalla"/>
                <a:ea typeface="Sakkal Majalla"/>
              </a:rPr>
              <a:t> هو الماء الباقي على أصل خلقته، وسبق ذكره، ولا يصح الوضوء ولا الغسل من الحدث الأكبر إلا به</a:t>
            </a:r>
          </a:p>
        </p:txBody>
      </p:sp>
      <p:sp>
        <p:nvSpPr>
          <p:cNvPr id="15" name="TextBox 14"/>
          <p:cNvSpPr txBox="1"/>
          <p:nvPr/>
        </p:nvSpPr>
        <p:spPr>
          <a:xfrm>
            <a:off x="684000" y="7495307"/>
            <a:ext cx="6192000" cy="60451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٤.  </a:t>
            </a:r>
            <a:r>
              <a:rPr sz="1500" b="1" i="0">
                <a:solidFill>
                  <a:srgbClr val="3F5A12"/>
                </a:solidFill>
                <a:latin typeface="Sakkal Majalla"/>
                <a:cs typeface="Sakkal Majalla"/>
                <a:ea typeface="Sakkal Majalla"/>
              </a:rPr>
              <a:t>الحدث:</a:t>
            </a:r>
            <a:r>
              <a:rPr sz="1500" b="0" i="0">
                <a:solidFill>
                  <a:srgbClr val="1B1F16"/>
                </a:solidFill>
                <a:latin typeface="Sakkal Majalla"/>
                <a:cs typeface="Sakkal Majalla"/>
                <a:ea typeface="Sakkal Majalla"/>
              </a:rPr>
              <a:t> يقصد به هنا الحدث الأصغر، وهو الذي يوجب الوضوء، أما الحدث الأكبر فإنه يوجب غسل جميع الجسد كما سبق الذكر</a:t>
            </a:r>
          </a:p>
        </p:txBody>
      </p:sp>
      <p:sp>
        <p:nvSpPr>
          <p:cNvPr id="16" name="Diamond 15"/>
          <p:cNvSpPr/>
          <p:nvPr/>
        </p:nvSpPr>
        <p:spPr>
          <a:xfrm>
            <a:off x="6732000" y="8187652"/>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84000" y="8130052"/>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من الأمور التي تدخل الإنسان في حالة الحدث الأصغر:</a:t>
            </a:r>
          </a:p>
        </p:txBody>
      </p:sp>
      <p:sp>
        <p:nvSpPr>
          <p:cNvPr id="18" name="TextBox 17"/>
          <p:cNvSpPr txBox="1"/>
          <p:nvPr/>
        </p:nvSpPr>
        <p:spPr>
          <a:xfrm>
            <a:off x="684000" y="8570106"/>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البول</a:t>
            </a:r>
          </a:p>
        </p:txBody>
      </p:sp>
      <p:sp>
        <p:nvSpPr>
          <p:cNvPr id="19" name="TextBox 18"/>
          <p:cNvSpPr txBox="1"/>
          <p:nvPr/>
        </p:nvSpPr>
        <p:spPr>
          <a:xfrm>
            <a:off x="684000" y="8914149"/>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الغائط</a:t>
            </a:r>
          </a:p>
        </p:txBody>
      </p:sp>
      <p:sp>
        <p:nvSpPr>
          <p:cNvPr id="20" name="TextBox 19"/>
          <p:cNvSpPr txBox="1"/>
          <p:nvPr/>
        </p:nvSpPr>
        <p:spPr>
          <a:xfrm>
            <a:off x="684000" y="9258191"/>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المذي</a:t>
            </a:r>
          </a:p>
        </p:txBody>
      </p:sp>
      <p:sp>
        <p:nvSpPr>
          <p:cNvPr id="21" name="TextBox 20"/>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الوضوء</a:t>
            </a:r>
          </a:p>
        </p:txBody>
      </p:sp>
      <p:sp>
        <p:nvSpPr>
          <p:cNvPr id="22" name="TextBox 21"/>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23" name="Rounded Rectangle 22"/>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٧</a:t>
            </a:r>
            <a:r>
              <a:rPr sz="950" b="0" i="0">
                <a:solidFill>
                  <a:srgbClr val="8AA832"/>
                </a:solidFill>
                <a:latin typeface="Sakkal Majalla"/>
                <a:cs typeface="Sakkal Majalla"/>
                <a:ea typeface="Sakkal Majalla"/>
              </a:rPr>
              <a:t>  |  الفهرس</a:t>
            </a:r>
          </a:p>
        </p:txBody>
      </p:sp>
      <p:sp>
        <p:nvSpPr>
          <p:cNvPr id="25" name="Rectangle 24">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الودي</a:t>
            </a:r>
          </a:p>
        </p:txBody>
      </p:sp>
      <p:sp>
        <p:nvSpPr>
          <p:cNvPr id="4" name="TextBox 3"/>
          <p:cNvSpPr txBox="1"/>
          <p:nvPr/>
        </p:nvSpPr>
        <p:spPr>
          <a:xfrm>
            <a:off x="684000" y="2648042"/>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القيء</a:t>
            </a:r>
          </a:p>
        </p:txBody>
      </p:sp>
      <p:sp>
        <p:nvSpPr>
          <p:cNvPr id="5" name="TextBox 4"/>
          <p:cNvSpPr txBox="1"/>
          <p:nvPr/>
        </p:nvSpPr>
        <p:spPr>
          <a:xfrm>
            <a:off x="684000" y="2992084"/>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القلس</a:t>
            </a:r>
          </a:p>
        </p:txBody>
      </p:sp>
      <p:sp>
        <p:nvSpPr>
          <p:cNvPr id="6" name="TextBox 5"/>
          <p:cNvSpPr txBox="1"/>
          <p:nvPr/>
        </p:nvSpPr>
        <p:spPr>
          <a:xfrm>
            <a:off x="684000" y="3336127"/>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الرعاف</a:t>
            </a:r>
          </a:p>
        </p:txBody>
      </p:sp>
      <p:sp>
        <p:nvSpPr>
          <p:cNvPr id="7" name="TextBox 6"/>
          <p:cNvSpPr txBox="1"/>
          <p:nvPr/>
        </p:nvSpPr>
        <p:spPr>
          <a:xfrm>
            <a:off x="684000" y="3680169"/>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الدم المسفوح</a:t>
            </a:r>
          </a:p>
        </p:txBody>
      </p:sp>
      <p:sp>
        <p:nvSpPr>
          <p:cNvPr id="8" name="TextBox 7"/>
          <p:cNvSpPr txBox="1"/>
          <p:nvPr/>
        </p:nvSpPr>
        <p:spPr>
          <a:xfrm>
            <a:off x="684000" y="4024212"/>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ملامسة عموم النجاسات وهي رطبة، أو ملامستها وهي يابسة لكن اليد رطبة</a:t>
            </a:r>
          </a:p>
        </p:txBody>
      </p:sp>
      <p:sp>
        <p:nvSpPr>
          <p:cNvPr id="9" name="TextBox 8"/>
          <p:cNvSpPr txBox="1"/>
          <p:nvPr/>
        </p:nvSpPr>
        <p:spPr>
          <a:xfrm>
            <a:off x="684000" y="4368254"/>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شروط الوضوء</a:t>
            </a:r>
          </a:p>
        </p:txBody>
      </p:sp>
      <p:sp>
        <p:nvSpPr>
          <p:cNvPr id="10" name="Rectangle 9"/>
          <p:cNvSpPr/>
          <p:nvPr/>
        </p:nvSpPr>
        <p:spPr>
          <a:xfrm>
            <a:off x="5796000" y="4717304"/>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Diamond 10"/>
          <p:cNvSpPr/>
          <p:nvPr/>
        </p:nvSpPr>
        <p:spPr>
          <a:xfrm>
            <a:off x="5706000" y="4704704"/>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684000" y="4908321"/>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الشرط: هو ما يلزم من عدمه العدم ولا يلزم من وجوده وجود ولا عدم لذاته، وهو سابق لماهية الشيء.</a:t>
            </a:r>
          </a:p>
        </p:txBody>
      </p:sp>
      <p:sp>
        <p:nvSpPr>
          <p:cNvPr id="13" name="TextBox 12"/>
          <p:cNvSpPr txBox="1"/>
          <p:nvPr/>
        </p:nvSpPr>
        <p:spPr>
          <a:xfrm>
            <a:off x="684000" y="5556401"/>
            <a:ext cx="6192000" cy="89407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فالصلاة من شروطها استقبال القبلة فمن صلى متعمدا لغير ضرورة في غير اتجاه القبلة فإن صلاته غير منعقدة أي منعدمة لانعدام الشرط، واستقبال القبلة سابق لإنشاء الصلاة بتكبيرة الإحرام لأن الشرط سابق لماهية الشيء</a:t>
            </a:r>
          </a:p>
        </p:txBody>
      </p:sp>
      <p:sp>
        <p:nvSpPr>
          <p:cNvPr id="14" name="TextBox 13"/>
          <p:cNvSpPr txBox="1"/>
          <p:nvPr/>
        </p:nvSpPr>
        <p:spPr>
          <a:xfrm>
            <a:off x="684000" y="6495184"/>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  </a:t>
            </a:r>
            <a:r>
              <a:rPr sz="1500" b="0" i="0">
                <a:solidFill>
                  <a:srgbClr val="1B1F16"/>
                </a:solidFill>
                <a:latin typeface="Sakkal Majalla"/>
                <a:cs typeface="Sakkal Majalla"/>
                <a:ea typeface="Sakkal Majalla"/>
              </a:rPr>
              <a:t>النية</a:t>
            </a:r>
          </a:p>
        </p:txBody>
      </p:sp>
      <p:sp>
        <p:nvSpPr>
          <p:cNvPr id="15" name="TextBox 14"/>
          <p:cNvSpPr txBox="1"/>
          <p:nvPr/>
        </p:nvSpPr>
        <p:spPr>
          <a:xfrm>
            <a:off x="684000" y="6839226"/>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٢.  </a:t>
            </a:r>
            <a:r>
              <a:rPr sz="1500" b="0" i="0">
                <a:solidFill>
                  <a:srgbClr val="1B1F16"/>
                </a:solidFill>
                <a:latin typeface="Sakkal Majalla"/>
                <a:cs typeface="Sakkal Majalla"/>
                <a:ea typeface="Sakkal Majalla"/>
              </a:rPr>
              <a:t>الماء الطاهر المطلق</a:t>
            </a:r>
          </a:p>
        </p:txBody>
      </p:sp>
      <p:sp>
        <p:nvSpPr>
          <p:cNvPr id="16" name="TextBox 15"/>
          <p:cNvSpPr txBox="1"/>
          <p:nvPr/>
        </p:nvSpPr>
        <p:spPr>
          <a:xfrm>
            <a:off x="684000" y="7183269"/>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٣.  </a:t>
            </a:r>
            <a:r>
              <a:rPr sz="1500" b="0" i="0">
                <a:solidFill>
                  <a:srgbClr val="1B1F16"/>
                </a:solidFill>
                <a:latin typeface="Sakkal Majalla"/>
                <a:cs typeface="Sakkal Majalla"/>
                <a:ea typeface="Sakkal Majalla"/>
              </a:rPr>
              <a:t>إزالة النجاسة من الجسد</a:t>
            </a:r>
          </a:p>
        </p:txBody>
      </p:sp>
      <p:sp>
        <p:nvSpPr>
          <p:cNvPr id="17" name="TextBox 16"/>
          <p:cNvSpPr txBox="1"/>
          <p:nvPr/>
        </p:nvSpPr>
        <p:spPr>
          <a:xfrm>
            <a:off x="684000" y="7527311"/>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فرائض الوضوء</a:t>
            </a:r>
          </a:p>
        </p:txBody>
      </p:sp>
      <p:sp>
        <p:nvSpPr>
          <p:cNvPr id="18" name="Rectangle 17"/>
          <p:cNvSpPr/>
          <p:nvPr/>
        </p:nvSpPr>
        <p:spPr>
          <a:xfrm>
            <a:off x="5796000" y="7876361"/>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Diamond 18"/>
          <p:cNvSpPr/>
          <p:nvPr/>
        </p:nvSpPr>
        <p:spPr>
          <a:xfrm>
            <a:off x="5706000" y="7863761"/>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Rounded Rectangle 19"/>
          <p:cNvSpPr/>
          <p:nvPr/>
        </p:nvSpPr>
        <p:spPr>
          <a:xfrm>
            <a:off x="684000" y="8088978"/>
            <a:ext cx="6192000" cy="773398"/>
          </a:xfrm>
          <a:prstGeom prst="roundRect">
            <a:avLst>
              <a:gd name="adj" fmla="val 5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180000" tIns="79200" bIns="79200"/>
          <a:lstStyle/>
          <a:p>
            <a:pPr algn="just" rtl="1">
              <a:lnSpc>
                <a:spcPct val="145000"/>
              </a:lnSpc>
              <a:spcBef>
                <a:spcPts val="0"/>
              </a:spcBef>
              <a:spcAft>
                <a:spcPts val="0"/>
              </a:spcAft>
            </a:pPr>
            <a:r>
              <a:rPr sz="1500" b="0" i="0">
                <a:solidFill>
                  <a:srgbClr val="2A3322"/>
                </a:solidFill>
                <a:latin typeface="Sakkal Majalla"/>
                <a:cs typeface="Sakkal Majalla"/>
                <a:ea typeface="Sakkal Majalla"/>
              </a:rPr>
              <a:t>هي الواردة في قوله تعالى:{يَا أَيُّهَا الَّذِينَ آمَنُوا إِذَا قُمْتُمْ إِلَى الصَّلَاةِ فَاغْسِلُوا وُجُوهَكُمْ وَأَيْدِيَكُمْ إِلَى الْمَرَافِقِ وَامْسَحُوا بِرُءُوسِكُمْ وَأَرْجُلَكُمْ إِلَى الْكَعْبَيْنِ}</a:t>
            </a:r>
          </a:p>
        </p:txBody>
      </p:sp>
      <p:sp>
        <p:nvSpPr>
          <p:cNvPr id="21" name="Rectangle 20"/>
          <p:cNvSpPr/>
          <p:nvPr/>
        </p:nvSpPr>
        <p:spPr>
          <a:xfrm>
            <a:off x="6818400" y="8088978"/>
            <a:ext cx="57600" cy="773398"/>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684000" y="8947486"/>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  </a:t>
            </a:r>
            <a:r>
              <a:rPr sz="1500" b="0" i="0">
                <a:solidFill>
                  <a:srgbClr val="1B1F16"/>
                </a:solidFill>
                <a:latin typeface="Sakkal Majalla"/>
                <a:cs typeface="Sakkal Majalla"/>
                <a:ea typeface="Sakkal Majalla"/>
              </a:rPr>
              <a:t>غسل الوجه</a:t>
            </a:r>
          </a:p>
        </p:txBody>
      </p:sp>
      <p:sp>
        <p:nvSpPr>
          <p:cNvPr id="23" name="TextBox 22"/>
          <p:cNvSpPr txBox="1"/>
          <p:nvPr/>
        </p:nvSpPr>
        <p:spPr>
          <a:xfrm>
            <a:off x="684000" y="9291529"/>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٢.  </a:t>
            </a:r>
            <a:r>
              <a:rPr sz="1500" b="0" i="0">
                <a:solidFill>
                  <a:srgbClr val="1B1F16"/>
                </a:solidFill>
                <a:latin typeface="Sakkal Majalla"/>
                <a:cs typeface="Sakkal Majalla"/>
                <a:ea typeface="Sakkal Majalla"/>
              </a:rPr>
              <a:t>غسل اليدين إلى المرفقين</a:t>
            </a:r>
          </a:p>
        </p:txBody>
      </p:sp>
      <p:sp>
        <p:nvSpPr>
          <p:cNvPr id="24" name="TextBox 23"/>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الوضوء</a:t>
            </a:r>
          </a:p>
        </p:txBody>
      </p:sp>
      <p:sp>
        <p:nvSpPr>
          <p:cNvPr id="25" name="TextBox 24"/>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26" name="Rounded Rectangle 25"/>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٨</a:t>
            </a:r>
            <a:r>
              <a:rPr sz="950" b="0" i="0">
                <a:solidFill>
                  <a:srgbClr val="8AA832"/>
                </a:solidFill>
                <a:latin typeface="Sakkal Majalla"/>
                <a:cs typeface="Sakkal Majalla"/>
                <a:ea typeface="Sakkal Majalla"/>
              </a:rPr>
              <a:t>  |  الفهرس</a:t>
            </a:r>
          </a:p>
        </p:txBody>
      </p:sp>
      <p:sp>
        <p:nvSpPr>
          <p:cNvPr id="28" name="Rectangle 27">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٣.  </a:t>
            </a:r>
            <a:r>
              <a:rPr sz="1500" b="0" i="0">
                <a:solidFill>
                  <a:srgbClr val="1B1F16"/>
                </a:solidFill>
                <a:latin typeface="Sakkal Majalla"/>
                <a:cs typeface="Sakkal Majalla"/>
                <a:ea typeface="Sakkal Majalla"/>
              </a:rPr>
              <a:t>مسح الرأس</a:t>
            </a:r>
          </a:p>
        </p:txBody>
      </p:sp>
      <p:sp>
        <p:nvSpPr>
          <p:cNvPr id="4" name="TextBox 3"/>
          <p:cNvSpPr txBox="1"/>
          <p:nvPr/>
        </p:nvSpPr>
        <p:spPr>
          <a:xfrm>
            <a:off x="684000" y="2648042"/>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٤.  </a:t>
            </a:r>
            <a:r>
              <a:rPr sz="1500" b="0" i="0">
                <a:solidFill>
                  <a:srgbClr val="1B1F16"/>
                </a:solidFill>
                <a:latin typeface="Sakkal Majalla"/>
                <a:cs typeface="Sakkal Majalla"/>
                <a:ea typeface="Sakkal Majalla"/>
              </a:rPr>
              <a:t>غسل الرجلين</a:t>
            </a:r>
          </a:p>
        </p:txBody>
      </p:sp>
      <p:sp>
        <p:nvSpPr>
          <p:cNvPr id="5" name="TextBox 4"/>
          <p:cNvSpPr txBox="1"/>
          <p:nvPr/>
        </p:nvSpPr>
        <p:spPr>
          <a:xfrm>
            <a:off x="684000" y="2992084"/>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سنن الوضوء</a:t>
            </a:r>
          </a:p>
        </p:txBody>
      </p:sp>
      <p:sp>
        <p:nvSpPr>
          <p:cNvPr id="6" name="Rectangle 5"/>
          <p:cNvSpPr/>
          <p:nvPr/>
        </p:nvSpPr>
        <p:spPr>
          <a:xfrm>
            <a:off x="5796000" y="3341134"/>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Diamond 6"/>
          <p:cNvSpPr/>
          <p:nvPr/>
        </p:nvSpPr>
        <p:spPr>
          <a:xfrm>
            <a:off x="5706000" y="3328534"/>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84000" y="3532151"/>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  </a:t>
            </a:r>
            <a:r>
              <a:rPr sz="1500" b="0" i="0">
                <a:solidFill>
                  <a:srgbClr val="1B1F16"/>
                </a:solidFill>
                <a:latin typeface="Sakkal Majalla"/>
                <a:cs typeface="Sakkal Majalla"/>
                <a:ea typeface="Sakkal Majalla"/>
              </a:rPr>
              <a:t>مسح الأذنين</a:t>
            </a:r>
          </a:p>
        </p:txBody>
      </p:sp>
      <p:sp>
        <p:nvSpPr>
          <p:cNvPr id="9" name="TextBox 8"/>
          <p:cNvSpPr txBox="1"/>
          <p:nvPr/>
        </p:nvSpPr>
        <p:spPr>
          <a:xfrm>
            <a:off x="684000" y="3876194"/>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٢.  </a:t>
            </a:r>
            <a:r>
              <a:rPr sz="1500" b="0" i="0">
                <a:solidFill>
                  <a:srgbClr val="1B1F16"/>
                </a:solidFill>
                <a:latin typeface="Sakkal Majalla"/>
                <a:cs typeface="Sakkal Majalla"/>
                <a:ea typeface="Sakkal Majalla"/>
              </a:rPr>
              <a:t>المضمضة</a:t>
            </a:r>
          </a:p>
        </p:txBody>
      </p:sp>
      <p:sp>
        <p:nvSpPr>
          <p:cNvPr id="10" name="TextBox 9"/>
          <p:cNvSpPr txBox="1"/>
          <p:nvPr/>
        </p:nvSpPr>
        <p:spPr>
          <a:xfrm>
            <a:off x="684000" y="4220236"/>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٣.  </a:t>
            </a:r>
            <a:r>
              <a:rPr sz="1500" b="0" i="0">
                <a:solidFill>
                  <a:srgbClr val="1B1F16"/>
                </a:solidFill>
                <a:latin typeface="Sakkal Majalla"/>
                <a:cs typeface="Sakkal Majalla"/>
                <a:ea typeface="Sakkal Majalla"/>
              </a:rPr>
              <a:t>الاستنشاق</a:t>
            </a:r>
          </a:p>
        </p:txBody>
      </p:sp>
      <p:sp>
        <p:nvSpPr>
          <p:cNvPr id="11" name="TextBox 10"/>
          <p:cNvSpPr txBox="1"/>
          <p:nvPr/>
        </p:nvSpPr>
        <p:spPr>
          <a:xfrm>
            <a:off x="684000" y="4564279"/>
            <a:ext cx="6192000" cy="881378"/>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٤.  </a:t>
            </a:r>
            <a:r>
              <a:rPr sz="1500" b="0" i="0">
                <a:solidFill>
                  <a:srgbClr val="1B1F16"/>
                </a:solidFill>
                <a:latin typeface="Sakkal Majalla"/>
                <a:cs typeface="Sakkal Majalla"/>
                <a:ea typeface="Sakkal Majalla"/>
              </a:rPr>
              <a:t>المبالغة في المضمضة والاستنشاق لغير الصائم: وذلك بأن يبلغ في إيصال الماء إلى جميع أجزاء الفم وجميع أجزاء الأنف لحديث ابن عباس أن النبي صلى الله عليه وسلم قال:( إذا استنشقت فأبلغ إلا أن تكون صائما )</a:t>
            </a:r>
          </a:p>
        </p:txBody>
      </p:sp>
      <p:sp>
        <p:nvSpPr>
          <p:cNvPr id="12" name="TextBox 11"/>
          <p:cNvSpPr txBox="1"/>
          <p:nvPr/>
        </p:nvSpPr>
        <p:spPr>
          <a:xfrm>
            <a:off x="684000" y="5489726"/>
            <a:ext cx="6192000" cy="1158238"/>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٥.  </a:t>
            </a:r>
            <a:r>
              <a:rPr sz="1500" b="1" i="0">
                <a:solidFill>
                  <a:srgbClr val="3F5A12"/>
                </a:solidFill>
                <a:latin typeface="Sakkal Majalla"/>
                <a:cs typeface="Sakkal Majalla"/>
                <a:ea typeface="Sakkal Majalla"/>
              </a:rPr>
              <a:t>السِّواك:</a:t>
            </a:r>
            <a:r>
              <a:rPr sz="1500" b="0" i="0">
                <a:solidFill>
                  <a:srgbClr val="1B1F16"/>
                </a:solidFill>
                <a:latin typeface="Sakkal Majalla"/>
                <a:cs typeface="Sakkal Majalla"/>
                <a:ea typeface="Sakkal Majalla"/>
              </a:rPr>
              <a:t> أي يستاك قبل وضوءه للصلاة لحديث أبي هريرة عن النبي صلى الله عليه وسلم أنه قال:( لولا أن أشق على أمتي لأمرتهم بالسواك عند كل صلاة وكل وضوء )، والسواك مأمور به ومندوب إليه على الإطلاق حال عدم الصيام وعدم وجود المانع، أما إن كان صائما فإنه يجتنب السواك بالمعجون خشية أن يدخل شيء منه في جوفه.</a:t>
            </a:r>
          </a:p>
        </p:txBody>
      </p:sp>
      <p:sp>
        <p:nvSpPr>
          <p:cNvPr id="13" name="TextBox 12"/>
          <p:cNvSpPr txBox="1"/>
          <p:nvPr/>
        </p:nvSpPr>
        <p:spPr>
          <a:xfrm>
            <a:off x="684000" y="6705876"/>
            <a:ext cx="6192000" cy="881378"/>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٦.  </a:t>
            </a:r>
            <a:r>
              <a:rPr sz="1500" b="1" i="0">
                <a:solidFill>
                  <a:srgbClr val="3F5A12"/>
                </a:solidFill>
                <a:latin typeface="Sakkal Majalla"/>
                <a:cs typeface="Sakkal Majalla"/>
                <a:ea typeface="Sakkal Majalla"/>
              </a:rPr>
              <a:t>التسمية في أول الوضوء:</a:t>
            </a:r>
            <a:r>
              <a:rPr sz="1500" b="0" i="0">
                <a:solidFill>
                  <a:srgbClr val="1B1F16"/>
                </a:solidFill>
                <a:latin typeface="Sakkal Majalla"/>
                <a:cs typeface="Sakkal Majalla"/>
                <a:ea typeface="Sakkal Majalla"/>
              </a:rPr>
              <a:t> أي يسمي قبل شروعه في الوضوء بأن يقول (باسم الله) أو (بســـم الله الرحمن الرحيم)، وذلك لحديث ابن عباس عن النبي أنه قال:( لا وضوء لمن لم يذكر اسم الله عليه)</a:t>
            </a:r>
          </a:p>
        </p:txBody>
      </p:sp>
      <p:sp>
        <p:nvSpPr>
          <p:cNvPr id="14" name="TextBox 13"/>
          <p:cNvSpPr txBox="1"/>
          <p:nvPr/>
        </p:nvSpPr>
        <p:spPr>
          <a:xfrm>
            <a:off x="684000" y="7631324"/>
            <a:ext cx="6192000" cy="881378"/>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٧.  </a:t>
            </a:r>
            <a:r>
              <a:rPr sz="1500" b="0" i="0">
                <a:solidFill>
                  <a:srgbClr val="1B1F16"/>
                </a:solidFill>
                <a:latin typeface="Sakkal Majalla"/>
                <a:cs typeface="Sakkal Majalla"/>
                <a:ea typeface="Sakkal Majalla"/>
              </a:rPr>
              <a:t>غسل اليدين قبل إدخالمها في الإناء ثلاثا: أي يغسل يديه إلى الرسغين ثلاث مرات قبل وضوءه وذلك لحديث أبي هريرة عن النبي صلى الله عليه وسلم أنه قال:( إذا استيقظ أحدكم من نومه فلا يغمس يده في الإناء حتى يغسلها ثلاثا؛ لأنه لا يدري أين باتت يده )</a:t>
            </a:r>
          </a:p>
        </p:txBody>
      </p:sp>
      <p:sp>
        <p:nvSpPr>
          <p:cNvPr id="15" name="TextBox 14"/>
          <p:cNvSpPr txBox="1"/>
          <p:nvPr/>
        </p:nvSpPr>
        <p:spPr>
          <a:xfrm>
            <a:off x="684000" y="8556771"/>
            <a:ext cx="6192000" cy="60451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٨.  </a:t>
            </a:r>
            <a:r>
              <a:rPr sz="1500" b="1" i="0">
                <a:solidFill>
                  <a:srgbClr val="3F5A12"/>
                </a:solidFill>
                <a:latin typeface="Sakkal Majalla"/>
                <a:cs typeface="Sakkal Majalla"/>
                <a:ea typeface="Sakkal Majalla"/>
              </a:rPr>
              <a:t>الترتيب:</a:t>
            </a:r>
            <a:r>
              <a:rPr sz="1500" b="0" i="0">
                <a:solidFill>
                  <a:srgbClr val="1B1F16"/>
                </a:solidFill>
                <a:latin typeface="Sakkal Majalla"/>
                <a:cs typeface="Sakkal Majalla"/>
                <a:ea typeface="Sakkal Majalla"/>
              </a:rPr>
              <a:t> أي أنه يرتب أعضاء الوضوء حسبما علّمنا إياها رسول الله صلى الله عليه وسلم؛ فيبدأ بالمضمضة ثم الاستنشاق ثم غسل الوجه وهكذا إلى أن ينتهي إلى غسل الرجلين</a:t>
            </a:r>
          </a:p>
        </p:txBody>
      </p:sp>
      <p:sp>
        <p:nvSpPr>
          <p:cNvPr id="16" name="TextBox 15"/>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الوضوء</a:t>
            </a:r>
          </a:p>
        </p:txBody>
      </p:sp>
      <p:sp>
        <p:nvSpPr>
          <p:cNvPr id="17" name="TextBox 16"/>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18" name="Rounded Rectangle 17"/>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٩</a:t>
            </a:r>
            <a:r>
              <a:rPr sz="950" b="0" i="0">
                <a:solidFill>
                  <a:srgbClr val="8AA832"/>
                </a:solidFill>
                <a:latin typeface="Sakkal Majalla"/>
                <a:cs typeface="Sakkal Majalla"/>
                <a:ea typeface="Sakkal Majalla"/>
              </a:rPr>
              <a:t>  |  الفهرس</a:t>
            </a:r>
          </a:p>
        </p:txBody>
      </p:sp>
      <p:sp>
        <p:nvSpPr>
          <p:cNvPr id="20" name="Rectangle 19">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881378"/>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٩.  </a:t>
            </a:r>
            <a:r>
              <a:rPr sz="1500" b="1" i="0">
                <a:solidFill>
                  <a:srgbClr val="3F5A12"/>
                </a:solidFill>
                <a:latin typeface="Sakkal Majalla"/>
                <a:cs typeface="Sakkal Majalla"/>
                <a:ea typeface="Sakkal Majalla"/>
              </a:rPr>
              <a:t>تخليل اللحية:</a:t>
            </a:r>
            <a:r>
              <a:rPr sz="1500" b="0" i="0">
                <a:solidFill>
                  <a:srgbClr val="1B1F16"/>
                </a:solidFill>
                <a:latin typeface="Sakkal Majalla"/>
                <a:cs typeface="Sakkal Majalla"/>
                <a:ea typeface="Sakkal Majalla"/>
              </a:rPr>
              <a:t> أي يخلل الرجل لحيته بإدخال أصابعه بين شعرها أثناء غسله الوجه ليصل الماء إلى أصول الشعر، وهذا إذا ما كانت اللحي غير كثيفة، أما من كانت لحيته كثيفة ويتعذر عليه فعل التخليل أو يعسر فإنه يكتفي بغسلها دون تخليل</a:t>
            </a:r>
          </a:p>
        </p:txBody>
      </p:sp>
      <p:sp>
        <p:nvSpPr>
          <p:cNvPr id="4" name="TextBox 3"/>
          <p:cNvSpPr txBox="1"/>
          <p:nvPr/>
        </p:nvSpPr>
        <p:spPr>
          <a:xfrm>
            <a:off x="684000" y="3229447"/>
            <a:ext cx="6192000" cy="60451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١٠.  </a:t>
            </a:r>
            <a:r>
              <a:rPr sz="1500" b="1" i="0">
                <a:solidFill>
                  <a:srgbClr val="3F5A12"/>
                </a:solidFill>
                <a:latin typeface="Sakkal Majalla"/>
                <a:cs typeface="Sakkal Majalla"/>
                <a:ea typeface="Sakkal Majalla"/>
              </a:rPr>
              <a:t>الموالاة:</a:t>
            </a:r>
            <a:r>
              <a:rPr sz="1500" b="0" i="0">
                <a:solidFill>
                  <a:srgbClr val="1B1F16"/>
                </a:solidFill>
                <a:latin typeface="Sakkal Majalla"/>
                <a:cs typeface="Sakkal Majalla"/>
                <a:ea typeface="Sakkal Majalla"/>
              </a:rPr>
              <a:t> أي يتوضأ في وقت واحد بلا فاصل زمني بين الأعضاء يؤدي إلى خلل في وضوئه كأن يجف العضو الذي قبله بسبب طول الفاصل إلا لعذر</a:t>
            </a:r>
          </a:p>
        </p:txBody>
      </p:sp>
      <p:sp>
        <p:nvSpPr>
          <p:cNvPr id="5" name="TextBox 4"/>
          <p:cNvSpPr txBox="1"/>
          <p:nvPr/>
        </p:nvSpPr>
        <p:spPr>
          <a:xfrm>
            <a:off x="684000" y="3864192"/>
            <a:ext cx="6192000" cy="60451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١١.  </a:t>
            </a:r>
            <a:r>
              <a:rPr sz="1500" b="1" i="0">
                <a:solidFill>
                  <a:srgbClr val="3F5A12"/>
                </a:solidFill>
                <a:latin typeface="Sakkal Majalla"/>
                <a:cs typeface="Sakkal Majalla"/>
                <a:ea typeface="Sakkal Majalla"/>
              </a:rPr>
              <a:t>التثليث:</a:t>
            </a:r>
            <a:r>
              <a:rPr sz="1500" b="0" i="0">
                <a:solidFill>
                  <a:srgbClr val="1B1F16"/>
                </a:solidFill>
                <a:latin typeface="Sakkal Majalla"/>
                <a:cs typeface="Sakkal Majalla"/>
                <a:ea typeface="Sakkal Majalla"/>
              </a:rPr>
              <a:t> أي يغسل الأعضاء المغسولة ثلاث مرات كل عضو، أما الممسوحة كالرأس والأذنين فإن السنة فيمها مرة واحدة</a:t>
            </a:r>
          </a:p>
        </p:txBody>
      </p:sp>
      <p:sp>
        <p:nvSpPr>
          <p:cNvPr id="6" name="TextBox 5"/>
          <p:cNvSpPr txBox="1"/>
          <p:nvPr/>
        </p:nvSpPr>
        <p:spPr>
          <a:xfrm>
            <a:off x="684000" y="4498937"/>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١٢.  </a:t>
            </a:r>
            <a:r>
              <a:rPr sz="1500" b="0" i="0">
                <a:solidFill>
                  <a:srgbClr val="1B1F16"/>
                </a:solidFill>
                <a:latin typeface="Sakkal Majalla"/>
                <a:cs typeface="Sakkal Majalla"/>
                <a:ea typeface="Sakkal Majalla"/>
              </a:rPr>
              <a:t>تخليل الأصابع وتعهد العراقيب وبطون الأقدام:</a:t>
            </a:r>
          </a:p>
        </p:txBody>
      </p:sp>
      <p:sp>
        <p:nvSpPr>
          <p:cNvPr id="7" name="TextBox 6"/>
          <p:cNvSpPr txBox="1"/>
          <p:nvPr/>
        </p:nvSpPr>
        <p:spPr>
          <a:xfrm>
            <a:off x="684000" y="4842980"/>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١٣.  </a:t>
            </a:r>
            <a:r>
              <a:rPr sz="1500" b="1" i="0">
                <a:solidFill>
                  <a:srgbClr val="3F5A12"/>
                </a:solidFill>
                <a:latin typeface="Sakkal Majalla"/>
                <a:cs typeface="Sakkal Majalla"/>
                <a:ea typeface="Sakkal Majalla"/>
              </a:rPr>
              <a:t>العرقوب:</a:t>
            </a:r>
            <a:r>
              <a:rPr sz="1500" b="0" i="0">
                <a:solidFill>
                  <a:srgbClr val="1B1F16"/>
                </a:solidFill>
                <a:latin typeface="Sakkal Majalla"/>
                <a:cs typeface="Sakkal Majalla"/>
                <a:ea typeface="Sakkal Majalla"/>
              </a:rPr>
              <a:t> هو العصب الذي يلي الكعبين من خلف الرِّجل</a:t>
            </a:r>
          </a:p>
        </p:txBody>
      </p:sp>
      <p:sp>
        <p:nvSpPr>
          <p:cNvPr id="8" name="TextBox 7"/>
          <p:cNvSpPr txBox="1"/>
          <p:nvPr/>
        </p:nvSpPr>
        <p:spPr>
          <a:xfrm>
            <a:off x="684000" y="5187022"/>
            <a:ext cx="6192000" cy="1158238"/>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١٤.  </a:t>
            </a:r>
            <a:r>
              <a:rPr sz="1500" b="0" i="0">
                <a:solidFill>
                  <a:srgbClr val="1B1F16"/>
                </a:solidFill>
                <a:latin typeface="Sakkal Majalla"/>
                <a:cs typeface="Sakkal Majalla"/>
                <a:ea typeface="Sakkal Majalla"/>
              </a:rPr>
              <a:t>فيؤمر بالتخليل بين الأصابع وتعهد العراقيب وبطون الأقدام لحديث ابن عباس عن النبي صلى الله عليه وسلم:( خللوا بين أصابعكم في الوضوء قبل أن تخلل بمسامير من نار )، وعن ابن عباس عن النبي صلى الله عليه وسلم قال:( ويلٌ للعراقيب من النار، وويلٌ لبطون الأقدام من النار )</a:t>
            </a:r>
          </a:p>
        </p:txBody>
      </p:sp>
      <p:sp>
        <p:nvSpPr>
          <p:cNvPr id="9" name="TextBox 8"/>
          <p:cNvSpPr txBox="1"/>
          <p:nvPr/>
        </p:nvSpPr>
        <p:spPr>
          <a:xfrm>
            <a:off x="684000" y="6403172"/>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وقد خصّ النبي صلى الله عليه وسلم هذه المواضع بالاهتمام والتتبع لأن الماء لا يصلها كما يصل إلى ظاهر العضو بيسر وسهولة فتحتاج إلى تعهد ومتابعة</a:t>
            </a:r>
          </a:p>
        </p:txBody>
      </p:sp>
      <p:sp>
        <p:nvSpPr>
          <p:cNvPr id="10" name="TextBox 9"/>
          <p:cNvSpPr txBox="1"/>
          <p:nvPr/>
        </p:nvSpPr>
        <p:spPr>
          <a:xfrm>
            <a:off x="684000" y="7051252"/>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صفة الوضوء</a:t>
            </a:r>
          </a:p>
        </p:txBody>
      </p:sp>
      <p:sp>
        <p:nvSpPr>
          <p:cNvPr id="11" name="Rectangle 10"/>
          <p:cNvSpPr/>
          <p:nvPr/>
        </p:nvSpPr>
        <p:spPr>
          <a:xfrm>
            <a:off x="5796000" y="7400302"/>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Diamond 11"/>
          <p:cNvSpPr/>
          <p:nvPr/>
        </p:nvSpPr>
        <p:spPr>
          <a:xfrm>
            <a:off x="5706000" y="7387702"/>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Rounded Rectangle 12"/>
          <p:cNvSpPr/>
          <p:nvPr/>
        </p:nvSpPr>
        <p:spPr>
          <a:xfrm>
            <a:off x="684000" y="7612919"/>
            <a:ext cx="6192000" cy="1890997"/>
          </a:xfrm>
          <a:prstGeom prst="roundRect">
            <a:avLst>
              <a:gd name="adj" fmla="val 5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180000" tIns="79200" bIns="79200"/>
          <a:lstStyle/>
          <a:p>
            <a:pPr algn="just" rtl="1">
              <a:lnSpc>
                <a:spcPct val="145000"/>
              </a:lnSpc>
              <a:spcBef>
                <a:spcPts val="0"/>
              </a:spcBef>
              <a:spcAft>
                <a:spcPts val="0"/>
              </a:spcAft>
            </a:pPr>
            <a:r>
              <a:rPr sz="1500" b="0" i="0">
                <a:solidFill>
                  <a:srgbClr val="2A3322"/>
                </a:solidFill>
                <a:latin typeface="Sakkal Majalla"/>
                <a:cs typeface="Sakkal Majalla"/>
                <a:ea typeface="Sakkal Majalla"/>
              </a:rPr>
              <a:t>عَن حُمرانَ مَولى عُثمانَ بنِ عَفَّانَ أنَّه رَأى عُثمانَ بنَ عَفَّانَ دَعا بوَضوءٍ، فأفرَغَ على يَدَيه مِن إنائِه، فغَسَلَهما ثَلاثَ مَرَّاتٍ، ثُمَّ أدخَلَ يَمينَه في الوَضوءِ، ثُمَّ تَمَضمَضَ واستَنشَقَ واستَنثَرَ، ثُمَّ غَسَلَ وجهَه ثَلاثًا ويَدَيه إلى المِرفَقَينِ ثَلاثًا، ثُمَّ مَسَحَ برَأسِه، ثُمَّ غَسَلَ كُلَّ رِجلٍ ثَلاثًا، ثُمَّ قال: رَأيتُ النَّبيَّ صلَّى اللهُ عليه وسلَّم يَتَوضَّأُ نَحوَ وُضوئي هذا، وقال: مَن تَوضَّأ نَحوَ وُضوئي هذا، ثُمَّ صَلَّى رَكعَتَينِ لا يُحَدِّثُ فيهما نَفسَه، غَفَرَ اللهُ له ما تَقدَّمَ مِن ذَنبِه.</a:t>
            </a:r>
          </a:p>
        </p:txBody>
      </p:sp>
      <p:sp>
        <p:nvSpPr>
          <p:cNvPr id="14" name="Rectangle 13"/>
          <p:cNvSpPr/>
          <p:nvPr/>
        </p:nvSpPr>
        <p:spPr>
          <a:xfrm>
            <a:off x="6818400" y="7612919"/>
            <a:ext cx="57600" cy="1890997"/>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الوضوء</a:t>
            </a:r>
          </a:p>
        </p:txBody>
      </p:sp>
      <p:sp>
        <p:nvSpPr>
          <p:cNvPr id="16" name="TextBox 15"/>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17" name="Rounded Rectangle 16"/>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١٠</a:t>
            </a:r>
            <a:r>
              <a:rPr sz="950" b="0" i="0">
                <a:solidFill>
                  <a:srgbClr val="8AA832"/>
                </a:solidFill>
                <a:latin typeface="Sakkal Majalla"/>
                <a:cs typeface="Sakkal Majalla"/>
                <a:ea typeface="Sakkal Majalla"/>
              </a:rPr>
              <a:t>  |  الفهرس</a:t>
            </a:r>
          </a:p>
        </p:txBody>
      </p:sp>
      <p:sp>
        <p:nvSpPr>
          <p:cNvPr id="19" name="Rectangle 18">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881378"/>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  </a:t>
            </a:r>
            <a:r>
              <a:rPr sz="1500" b="1" i="0">
                <a:solidFill>
                  <a:srgbClr val="3F5A12"/>
                </a:solidFill>
                <a:latin typeface="Sakkal Majalla"/>
                <a:cs typeface="Sakkal Majalla"/>
                <a:ea typeface="Sakkal Majalla"/>
              </a:rPr>
              <a:t>النية:</a:t>
            </a:r>
            <a:r>
              <a:rPr sz="1500" b="0" i="0">
                <a:solidFill>
                  <a:srgbClr val="1B1F16"/>
                </a:solidFill>
                <a:latin typeface="Sakkal Majalla"/>
                <a:cs typeface="Sakkal Majalla"/>
                <a:ea typeface="Sakkal Majalla"/>
              </a:rPr>
              <a:t> إذا أراد أن يتوضأ فلينوِ بقلبه أن وضوءه رفع للحدث الأصغر وأداء للفرض إن كان للصلاة أو حسب العبادة التي يتوضأ لأجلها أو لمطلق العبادات، والنية محّلها القلب ولا يلزم التلفظ بها</a:t>
            </a:r>
          </a:p>
        </p:txBody>
      </p:sp>
      <p:sp>
        <p:nvSpPr>
          <p:cNvPr id="4" name="TextBox 3"/>
          <p:cNvSpPr txBox="1"/>
          <p:nvPr/>
        </p:nvSpPr>
        <p:spPr>
          <a:xfrm>
            <a:off x="684000" y="3229447"/>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٢.  </a:t>
            </a:r>
            <a:r>
              <a:rPr sz="1500" b="1" i="0">
                <a:solidFill>
                  <a:srgbClr val="3F5A12"/>
                </a:solidFill>
                <a:latin typeface="Sakkal Majalla"/>
                <a:cs typeface="Sakkal Majalla"/>
                <a:ea typeface="Sakkal Majalla"/>
              </a:rPr>
              <a:t>التسمية:</a:t>
            </a:r>
            <a:r>
              <a:rPr sz="1500" b="0" i="0">
                <a:solidFill>
                  <a:srgbClr val="1B1F16"/>
                </a:solidFill>
                <a:latin typeface="Sakkal Majalla"/>
                <a:cs typeface="Sakkal Majalla"/>
                <a:ea typeface="Sakkal Majalla"/>
              </a:rPr>
              <a:t> أي يقول ( باسم الله ) أو ( بســـم الله الرحمن الرحيم )</a:t>
            </a:r>
          </a:p>
        </p:txBody>
      </p:sp>
      <p:sp>
        <p:nvSpPr>
          <p:cNvPr id="5" name="TextBox 4"/>
          <p:cNvSpPr txBox="1"/>
          <p:nvPr/>
        </p:nvSpPr>
        <p:spPr>
          <a:xfrm>
            <a:off x="684000" y="3573490"/>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٣.  </a:t>
            </a:r>
            <a:r>
              <a:rPr sz="1500" b="0" i="0">
                <a:solidFill>
                  <a:srgbClr val="1B1F16"/>
                </a:solidFill>
                <a:latin typeface="Sakkal Majalla"/>
                <a:cs typeface="Sakkal Majalla"/>
                <a:ea typeface="Sakkal Majalla"/>
              </a:rPr>
              <a:t>غسل اليدين إلى الرسغين ثلاث مرات</a:t>
            </a:r>
          </a:p>
        </p:txBody>
      </p:sp>
      <p:sp>
        <p:nvSpPr>
          <p:cNvPr id="6" name="TextBox 5"/>
          <p:cNvSpPr txBox="1"/>
          <p:nvPr/>
        </p:nvSpPr>
        <p:spPr>
          <a:xfrm>
            <a:off x="684000" y="3917532"/>
            <a:ext cx="6192000" cy="60451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٤.  </a:t>
            </a:r>
            <a:r>
              <a:rPr sz="1500" b="1" i="0">
                <a:solidFill>
                  <a:srgbClr val="3F5A12"/>
                </a:solidFill>
                <a:latin typeface="Sakkal Majalla"/>
                <a:cs typeface="Sakkal Majalla"/>
                <a:ea typeface="Sakkal Majalla"/>
              </a:rPr>
              <a:t>المضمضة:</a:t>
            </a:r>
            <a:r>
              <a:rPr sz="1500" b="0" i="0">
                <a:solidFill>
                  <a:srgbClr val="1B1F16"/>
                </a:solidFill>
                <a:latin typeface="Sakkal Majalla"/>
                <a:cs typeface="Sakkal Majalla"/>
                <a:ea typeface="Sakkal Majalla"/>
              </a:rPr>
              <a:t> أي غسل باطن الفم، فيأخذ ماء بيده اليمنى ويدخله في فمه ويبالغ في المضمضة وتحريك الماء وغرغرته في الفم وإن شاء أتبعه بأصبعه ثم يمجه، فيفعل ذلك ثلاث مرات</a:t>
            </a:r>
          </a:p>
        </p:txBody>
      </p:sp>
      <p:sp>
        <p:nvSpPr>
          <p:cNvPr id="7" name="TextBox 6"/>
          <p:cNvSpPr txBox="1"/>
          <p:nvPr/>
        </p:nvSpPr>
        <p:spPr>
          <a:xfrm>
            <a:off x="684000" y="4552277"/>
            <a:ext cx="6192000" cy="881378"/>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٥.  </a:t>
            </a:r>
            <a:r>
              <a:rPr sz="1500" b="1" i="0">
                <a:solidFill>
                  <a:srgbClr val="3F5A12"/>
                </a:solidFill>
                <a:latin typeface="Sakkal Majalla"/>
                <a:cs typeface="Sakkal Majalla"/>
                <a:ea typeface="Sakkal Majalla"/>
              </a:rPr>
              <a:t>الاستنشاق:</a:t>
            </a:r>
            <a:r>
              <a:rPr sz="1500" b="0" i="0">
                <a:solidFill>
                  <a:srgbClr val="1B1F16"/>
                </a:solidFill>
                <a:latin typeface="Sakkal Majalla"/>
                <a:cs typeface="Sakkal Majalla"/>
                <a:ea typeface="Sakkal Majalla"/>
              </a:rPr>
              <a:t> أي غسل باطن الأنف أما ظاهرها فهو من الوجه. فيأخذ بيده اليمنى ماء ويدخله في أنفه ويتبعه إن شاء بأصبعي الإبهام والسبابة من يده اليسرى ويبالغ في الاستنشاق ثم يستنثر، ويفعل ذلك ثلاث مرات</a:t>
            </a:r>
          </a:p>
        </p:txBody>
      </p:sp>
      <p:sp>
        <p:nvSpPr>
          <p:cNvPr id="8" name="TextBox 7"/>
          <p:cNvSpPr txBox="1"/>
          <p:nvPr/>
        </p:nvSpPr>
        <p:spPr>
          <a:xfrm>
            <a:off x="684000" y="5477725"/>
            <a:ext cx="6192000" cy="881378"/>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٦.  </a:t>
            </a:r>
            <a:r>
              <a:rPr sz="1500" b="1" i="0">
                <a:solidFill>
                  <a:srgbClr val="3F5A12"/>
                </a:solidFill>
                <a:latin typeface="Sakkal Majalla"/>
                <a:cs typeface="Sakkal Majalla"/>
                <a:ea typeface="Sakkal Majalla"/>
              </a:rPr>
              <a:t>غسل الوجه:</a:t>
            </a:r>
            <a:r>
              <a:rPr sz="1500" b="0" i="0">
                <a:solidFill>
                  <a:srgbClr val="1B1F16"/>
                </a:solidFill>
                <a:latin typeface="Sakkal Majalla"/>
                <a:cs typeface="Sakkal Majalla"/>
                <a:ea typeface="Sakkal Majalla"/>
              </a:rPr>
              <a:t> أي يغسل وجهه ثلاث مرات، وحدود الوجه في الطول من منبت الشعر المعتاد أعلى الجبهة إلى الذقن (ملتقى اللحيين)، وفي العرض من الأذن إلى الأذن، وإن كانت له لحية فإنه يغسلها ويخللها، وإن لم تكن له لحية أو كانت امرأة فإنها تغسل موضع اللحية.</a:t>
            </a:r>
          </a:p>
        </p:txBody>
      </p:sp>
      <p:sp>
        <p:nvSpPr>
          <p:cNvPr id="9" name="TextBox 8"/>
          <p:cNvSpPr txBox="1"/>
          <p:nvPr/>
        </p:nvSpPr>
        <p:spPr>
          <a:xfrm>
            <a:off x="684000" y="6403172"/>
            <a:ext cx="6192000" cy="1158238"/>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٧.  </a:t>
            </a:r>
            <a:r>
              <a:rPr sz="1500" b="1" i="0">
                <a:solidFill>
                  <a:srgbClr val="3F5A12"/>
                </a:solidFill>
                <a:latin typeface="Sakkal Majalla"/>
                <a:cs typeface="Sakkal Majalla"/>
                <a:ea typeface="Sakkal Majalla"/>
              </a:rPr>
              <a:t>غسل اليد اليمنى:</a:t>
            </a:r>
            <a:r>
              <a:rPr sz="1500" b="0" i="0">
                <a:solidFill>
                  <a:srgbClr val="1B1F16"/>
                </a:solidFill>
                <a:latin typeface="Sakkal Majalla"/>
                <a:cs typeface="Sakkal Majalla"/>
                <a:ea typeface="Sakkal Majalla"/>
              </a:rPr>
              <a:t> يغسلها ثلاث مرات إلى المرفقين، والمرفقان داخلان في اليد، فيأخذ الماء باليد اليسرى في المرة الأولى ويبدأ بغسل اليد اليمنى من ظاهر إلى المرفقين ويدخل المرفقين ثم يرجع على باطنها إلى الكف، وفي المرة الثانية يبدأ من باطن اليد اليمنى إلى المرفقين ثم يرجع على الظاهر إلى الكف، وفي المرة الثالثة يجمع بين الظاهر والباطن</a:t>
            </a:r>
          </a:p>
        </p:txBody>
      </p:sp>
      <p:sp>
        <p:nvSpPr>
          <p:cNvPr id="10" name="TextBox 9"/>
          <p:cNvSpPr txBox="1"/>
          <p:nvPr/>
        </p:nvSpPr>
        <p:spPr>
          <a:xfrm>
            <a:off x="684000" y="7619322"/>
            <a:ext cx="6192000" cy="1158238"/>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٨.  </a:t>
            </a:r>
            <a:r>
              <a:rPr sz="1500" b="1" i="0">
                <a:solidFill>
                  <a:srgbClr val="3F5A12"/>
                </a:solidFill>
                <a:latin typeface="Sakkal Majalla"/>
                <a:cs typeface="Sakkal Majalla"/>
                <a:ea typeface="Sakkal Majalla"/>
              </a:rPr>
              <a:t>غسل اليد اليسرى:</a:t>
            </a:r>
            <a:r>
              <a:rPr sz="1500" b="0" i="0">
                <a:solidFill>
                  <a:srgbClr val="1B1F16"/>
                </a:solidFill>
                <a:latin typeface="Sakkal Majalla"/>
                <a:cs typeface="Sakkal Majalla"/>
                <a:ea typeface="Sakkal Majalla"/>
              </a:rPr>
              <a:t> يغسلها ثلاث مرات إلى المرفقين، والمرفقان داخلان في اليد، فيأخذ الماء باليد اليمنى في المرة الأولى ويبدأ بغسل اليد اليسرى من باطنها إلى المرفقين ويدخل المرفقين ثم يرجع على ظاهرها إلى الكف، وفي المرة الثانية يبدأ من ظاهر اليد اليسرى إلى المرفقين ثم يرجع على الباطن إلى الكف، وفي المرة الثالثة يجمع بين الظاهر والباطن</a:t>
            </a:r>
          </a:p>
        </p:txBody>
      </p:sp>
      <p:sp>
        <p:nvSpPr>
          <p:cNvPr id="11" name="TextBox 10"/>
          <p:cNvSpPr txBox="1"/>
          <p:nvPr/>
        </p:nvSpPr>
        <p:spPr>
          <a:xfrm>
            <a:off x="684000" y="8835473"/>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٩.  </a:t>
            </a:r>
            <a:r>
              <a:rPr sz="1500" b="0" i="0">
                <a:solidFill>
                  <a:srgbClr val="1B1F16"/>
                </a:solidFill>
                <a:latin typeface="Sakkal Majalla"/>
                <a:cs typeface="Sakkal Majalla"/>
                <a:ea typeface="Sakkal Majalla"/>
              </a:rPr>
              <a:t>ويخلل بين أصابع يديه عند الفراغ منها كل يد ثلاث مرات، أو يخللها عند كل غسلة</a:t>
            </a:r>
          </a:p>
        </p:txBody>
      </p:sp>
      <p:sp>
        <p:nvSpPr>
          <p:cNvPr id="12" name="TextBox 11"/>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الوضوء</a:t>
            </a:r>
          </a:p>
        </p:txBody>
      </p:sp>
      <p:sp>
        <p:nvSpPr>
          <p:cNvPr id="13" name="TextBox 12"/>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14" name="Rounded Rectangle 13"/>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١١</a:t>
            </a:r>
            <a:r>
              <a:rPr sz="950" b="0" i="0">
                <a:solidFill>
                  <a:srgbClr val="8AA832"/>
                </a:solidFill>
                <a:latin typeface="Sakkal Majalla"/>
                <a:cs typeface="Sakkal Majalla"/>
                <a:ea typeface="Sakkal Majalla"/>
              </a:rPr>
              <a:t>  |  الفهرس</a:t>
            </a:r>
          </a:p>
        </p:txBody>
      </p:sp>
      <p:sp>
        <p:nvSpPr>
          <p:cNvPr id="16" name="Rectangle 15">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60451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١٠.  </a:t>
            </a:r>
            <a:r>
              <a:rPr sz="1500" b="1" i="0">
                <a:solidFill>
                  <a:srgbClr val="3F5A12"/>
                </a:solidFill>
                <a:latin typeface="Sakkal Majalla"/>
                <a:cs typeface="Sakkal Majalla"/>
                <a:ea typeface="Sakkal Majalla"/>
              </a:rPr>
              <a:t>مسح الرأس:</a:t>
            </a:r>
            <a:r>
              <a:rPr sz="1500" b="0" i="0">
                <a:solidFill>
                  <a:srgbClr val="1B1F16"/>
                </a:solidFill>
                <a:latin typeface="Sakkal Majalla"/>
                <a:cs typeface="Sakkal Majalla"/>
                <a:ea typeface="Sakkal Majalla"/>
              </a:rPr>
              <a:t> يمس الماء بباطن كفيه ثم يمسح بهما رأسه مبتدأ من أمام رأسه ومنبت الشعر إلى القفا، ثم يرجع من القفا إلى الأمام ويفعله مرة واحدة</a:t>
            </a:r>
          </a:p>
        </p:txBody>
      </p:sp>
      <p:sp>
        <p:nvSpPr>
          <p:cNvPr id="4" name="TextBox 3"/>
          <p:cNvSpPr txBox="1"/>
          <p:nvPr/>
        </p:nvSpPr>
        <p:spPr>
          <a:xfrm>
            <a:off x="684000" y="2938745"/>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١١.  </a:t>
            </a:r>
            <a:r>
              <a:rPr sz="1500" b="1" i="0">
                <a:solidFill>
                  <a:srgbClr val="3F5A12"/>
                </a:solidFill>
                <a:latin typeface="Sakkal Majalla"/>
                <a:cs typeface="Sakkal Majalla"/>
                <a:ea typeface="Sakkal Majalla"/>
              </a:rPr>
              <a:t>مسح الأذنين:</a:t>
            </a:r>
            <a:r>
              <a:rPr sz="1500" b="0" i="0">
                <a:solidFill>
                  <a:srgbClr val="1B1F16"/>
                </a:solidFill>
                <a:latin typeface="Sakkal Majalla"/>
                <a:cs typeface="Sakkal Majalla"/>
                <a:ea typeface="Sakkal Majalla"/>
              </a:rPr>
              <a:t> يمسحهما من ظاهرهما وباطنهما مرة واحدة</a:t>
            </a:r>
          </a:p>
        </p:txBody>
      </p:sp>
      <p:sp>
        <p:nvSpPr>
          <p:cNvPr id="5" name="TextBox 4"/>
          <p:cNvSpPr txBox="1"/>
          <p:nvPr/>
        </p:nvSpPr>
        <p:spPr>
          <a:xfrm>
            <a:off x="684000" y="3282787"/>
            <a:ext cx="6192000" cy="881378"/>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١٢.  </a:t>
            </a:r>
            <a:r>
              <a:rPr sz="1500" b="1" i="0">
                <a:solidFill>
                  <a:srgbClr val="3F5A12"/>
                </a:solidFill>
                <a:latin typeface="Sakkal Majalla"/>
                <a:cs typeface="Sakkal Majalla"/>
                <a:ea typeface="Sakkal Majalla"/>
              </a:rPr>
              <a:t>غسل الرجل اليمنى:</a:t>
            </a:r>
            <a:r>
              <a:rPr sz="1500" b="0" i="0">
                <a:solidFill>
                  <a:srgbClr val="1B1F16"/>
                </a:solidFill>
                <a:latin typeface="Sakkal Majalla"/>
                <a:cs typeface="Sakkal Majalla"/>
                <a:ea typeface="Sakkal Majalla"/>
              </a:rPr>
              <a:t> أي يغسلها بداية من الأصبع الصغرى ثم التي تليها وهكذا ويخلل بين أصابعه، ثم يغسل الجانب الأيمن، ثم الجانب الأيسر، ثم ظاهر القدم، ثم باطنها إلى الكعبين، وكالعبان داخلان في الوضوء</a:t>
            </a:r>
          </a:p>
        </p:txBody>
      </p:sp>
      <p:sp>
        <p:nvSpPr>
          <p:cNvPr id="6" name="TextBox 5"/>
          <p:cNvSpPr txBox="1"/>
          <p:nvPr/>
        </p:nvSpPr>
        <p:spPr>
          <a:xfrm>
            <a:off x="684000" y="4208235"/>
            <a:ext cx="6192000" cy="881378"/>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١٣.  </a:t>
            </a:r>
            <a:r>
              <a:rPr sz="1500" b="1" i="0">
                <a:solidFill>
                  <a:srgbClr val="3F5A12"/>
                </a:solidFill>
                <a:latin typeface="Sakkal Majalla"/>
                <a:cs typeface="Sakkal Majalla"/>
                <a:ea typeface="Sakkal Majalla"/>
              </a:rPr>
              <a:t>غسل الرجل اليسرى:</a:t>
            </a:r>
            <a:r>
              <a:rPr sz="1500" b="0" i="0">
                <a:solidFill>
                  <a:srgbClr val="1B1F16"/>
                </a:solidFill>
                <a:latin typeface="Sakkal Majalla"/>
                <a:cs typeface="Sakkal Majalla"/>
                <a:ea typeface="Sakkal Majalla"/>
              </a:rPr>
              <a:t> أي يغسلها بدا من الإبهام ثم التي تليها وهكذا ويخلل بين أصابعه، ثم يغسل الجانب الأيمن، ثم الجانب الأيسر، ثم ظاهر القدم، ثم باطنها إلى الكعبين، وكالعبان داخلان في الوضوء</a:t>
            </a:r>
          </a:p>
        </p:txBody>
      </p:sp>
      <p:sp>
        <p:nvSpPr>
          <p:cNvPr id="7" name="TextBox 6"/>
          <p:cNvSpPr txBox="1"/>
          <p:nvPr/>
        </p:nvSpPr>
        <p:spPr>
          <a:xfrm>
            <a:off x="684000" y="5133682"/>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فإذا فرغ من الوضوء أتى بالأذكار المشروعة</a:t>
            </a:r>
          </a:p>
        </p:txBody>
      </p:sp>
      <p:sp>
        <p:nvSpPr>
          <p:cNvPr id="8" name="TextBox 7"/>
          <p:cNvSpPr txBox="1"/>
          <p:nvPr/>
        </p:nvSpPr>
        <p:spPr>
          <a:xfrm>
            <a:off x="684000" y="5491060"/>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أشهد ألا إله إلا الله وحده لا شريك له، وأشهد أن محمدا عبده ورسوله</a:t>
            </a:r>
          </a:p>
        </p:txBody>
      </p:sp>
      <p:sp>
        <p:nvSpPr>
          <p:cNvPr id="9" name="TextBox 8"/>
          <p:cNvSpPr txBox="1"/>
          <p:nvPr/>
        </p:nvSpPr>
        <p:spPr>
          <a:xfrm>
            <a:off x="684000" y="5835102"/>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اللهم اجعلني من التوابين، واجعلني من المتطهرين</a:t>
            </a:r>
          </a:p>
        </p:txBody>
      </p:sp>
      <p:sp>
        <p:nvSpPr>
          <p:cNvPr id="10" name="TextBox 9"/>
          <p:cNvSpPr txBox="1"/>
          <p:nvPr/>
        </p:nvSpPr>
        <p:spPr>
          <a:xfrm>
            <a:off x="684000" y="6179145"/>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سبحانك اللهم وبحمدك، أشهد ألا إله إلا أنت، أستغفرك وأتوب إليك</a:t>
            </a:r>
          </a:p>
        </p:txBody>
      </p:sp>
      <p:sp>
        <p:nvSpPr>
          <p:cNvPr id="11" name="TextBox 10"/>
          <p:cNvSpPr txBox="1"/>
          <p:nvPr/>
        </p:nvSpPr>
        <p:spPr>
          <a:xfrm>
            <a:off x="684000" y="6523187"/>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وتشرع النية في كلّ عبادة غير معقولة المعنى، والوضوء غير معقول المعنى</a:t>
            </a:r>
          </a:p>
        </p:txBody>
      </p:sp>
      <p:sp>
        <p:nvSpPr>
          <p:cNvPr id="12" name="TextBox 11"/>
          <p:cNvSpPr txBox="1"/>
          <p:nvPr/>
        </p:nvSpPr>
        <p:spPr>
          <a:xfrm>
            <a:off x="684000" y="6880565"/>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تخليل الأصابع عند غسل اليدين ينبغي أن يخلل بأصبع واحدة ولا يشبك بين يديه تجنبا للنهي الوارد</a:t>
            </a:r>
          </a:p>
        </p:txBody>
      </p:sp>
      <p:sp>
        <p:nvSpPr>
          <p:cNvPr id="13" name="TextBox 12"/>
          <p:cNvSpPr txBox="1"/>
          <p:nvPr/>
        </p:nvSpPr>
        <p:spPr>
          <a:xfrm>
            <a:off x="684000" y="7528645"/>
            <a:ext cx="6192000" cy="355599"/>
          </a:xfrm>
          <a:prstGeom prst="rect">
            <a:avLst/>
          </a:prstGeom>
          <a:noFill/>
        </p:spPr>
        <p:txBody>
          <a:bodyPr wrap="square" lIns="0" rIns="0" tIns="0" bIns="0">
            <a:spAutoFit/>
          </a:bodyPr>
          <a:lstStyle/>
          <a:p>
            <a:pPr rtl="1" algn="r">
              <a:lnSpc>
                <a:spcPct val="130000"/>
              </a:lnSpc>
              <a:spcBef>
                <a:spcPts val="0"/>
              </a:spcBef>
              <a:spcAft>
                <a:spcPts val="0"/>
              </a:spcAft>
            </a:pPr>
            <a:r>
              <a:rPr sz="1500" b="1" i="0">
                <a:solidFill>
                  <a:srgbClr val="3F5A12"/>
                </a:solidFill>
                <a:latin typeface="Sakkal Majalla"/>
                <a:cs typeface="Sakkal Majalla"/>
                <a:ea typeface="Sakkal Majalla"/>
              </a:rPr>
              <a:t>هل يجزي ماء الرأس لمسح الأذنين؟</a:t>
            </a:r>
          </a:p>
        </p:txBody>
      </p:sp>
      <p:sp>
        <p:nvSpPr>
          <p:cNvPr id="14" name="TextBox 13"/>
          <p:cNvSpPr txBox="1"/>
          <p:nvPr/>
        </p:nvSpPr>
        <p:spPr>
          <a:xfrm>
            <a:off x="684000" y="7902024"/>
            <a:ext cx="6192000" cy="355599"/>
          </a:xfrm>
          <a:prstGeom prst="rect">
            <a:avLst/>
          </a:prstGeom>
          <a:noFill/>
        </p:spPr>
        <p:txBody>
          <a:bodyPr wrap="square" lIns="0" rIns="0" tIns="0" bIns="0">
            <a:spAutoFit/>
          </a:bodyPr>
          <a:lstStyle/>
          <a:p>
            <a:pPr rtl="1" algn="r">
              <a:lnSpc>
                <a:spcPct val="130000"/>
              </a:lnSpc>
              <a:spcBef>
                <a:spcPts val="0"/>
              </a:spcBef>
              <a:spcAft>
                <a:spcPts val="0"/>
              </a:spcAft>
            </a:pPr>
            <a:r>
              <a:rPr sz="1500" b="1" i="0">
                <a:solidFill>
                  <a:srgbClr val="3F5A12"/>
                </a:solidFill>
                <a:latin typeface="Sakkal Majalla"/>
                <a:cs typeface="Sakkal Majalla"/>
                <a:ea typeface="Sakkal Majalla"/>
              </a:rPr>
              <a:t>متى يكون الوضوء واجبا؟</a:t>
            </a:r>
          </a:p>
        </p:txBody>
      </p:sp>
      <p:sp>
        <p:nvSpPr>
          <p:cNvPr id="15" name="TextBox 14"/>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الوضوء</a:t>
            </a:r>
          </a:p>
        </p:txBody>
      </p:sp>
      <p:sp>
        <p:nvSpPr>
          <p:cNvPr id="16" name="TextBox 15"/>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17" name="Rounded Rectangle 16"/>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١٢</a:t>
            </a:r>
            <a:r>
              <a:rPr sz="950" b="0" i="0">
                <a:solidFill>
                  <a:srgbClr val="8AA832"/>
                </a:solidFill>
                <a:latin typeface="Sakkal Majalla"/>
                <a:cs typeface="Sakkal Majalla"/>
                <a:ea typeface="Sakkal Majalla"/>
              </a:rPr>
              <a:t>  |  الفهرس</a:t>
            </a:r>
          </a:p>
        </p:txBody>
      </p:sp>
      <p:sp>
        <p:nvSpPr>
          <p:cNvPr id="19" name="Rectangle 18">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Rectangle 2"/>
          <p:cNvSpPr/>
          <p:nvPr/>
        </p:nvSpPr>
        <p:spPr>
          <a:xfrm>
            <a:off x="0" y="4572000"/>
            <a:ext cx="7560000" cy="1655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4539600"/>
            <a:ext cx="7560000" cy="324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6227999"/>
            <a:ext cx="7560000" cy="324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Diamond 5"/>
          <p:cNvSpPr/>
          <p:nvPr/>
        </p:nvSpPr>
        <p:spPr>
          <a:xfrm>
            <a:off x="3600000" y="4770000"/>
            <a:ext cx="360000" cy="360000"/>
          </a:xfrm>
          <a:prstGeom prst="diamond">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432000" y="5202000"/>
            <a:ext cx="6696000" cy="792000"/>
          </a:xfrm>
          <a:prstGeom prst="rect">
            <a:avLst/>
          </a:prstGeom>
          <a:noFill/>
        </p:spPr>
        <p:txBody>
          <a:bodyPr wrap="square" lIns="0" rIns="0" tIns="0" bIns="0">
            <a:spAutoFit/>
          </a:bodyPr>
          <a:lstStyle/>
          <a:p>
            <a:pPr rtl="1" algn="ctr">
              <a:lnSpc>
                <a:spcPct val="110000"/>
              </a:lnSpc>
              <a:spcBef>
                <a:spcPts val="0"/>
              </a:spcBef>
              <a:spcAft>
                <a:spcPts val="0"/>
              </a:spcAft>
            </a:pPr>
            <a:r>
              <a:rPr sz="3800" b="1" i="0">
                <a:solidFill>
                  <a:srgbClr val="FFFFFF"/>
                </a:solidFill>
                <a:latin typeface="Sakkal Majalla"/>
                <a:cs typeface="Sakkal Majalla"/>
                <a:ea typeface="Sakkal Majalla"/>
              </a:rPr>
              <a:t>الصلاة</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مكانة الصلاة في الإسلام</a:t>
            </a:r>
          </a:p>
        </p:txBody>
      </p:sp>
      <p:sp>
        <p:nvSpPr>
          <p:cNvPr id="4" name="Rectangle 3"/>
          <p:cNvSpPr/>
          <p:nvPr/>
        </p:nvSpPr>
        <p:spPr>
          <a:xfrm>
            <a:off x="5796000" y="2653049"/>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Diamond 4"/>
          <p:cNvSpPr/>
          <p:nvPr/>
        </p:nvSpPr>
        <p:spPr>
          <a:xfrm>
            <a:off x="5706000" y="2640449"/>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684000" y="2865666"/>
            <a:ext cx="6192000" cy="773398"/>
          </a:xfrm>
          <a:prstGeom prst="roundRect">
            <a:avLst>
              <a:gd name="adj" fmla="val 5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180000" tIns="79200" bIns="79200"/>
          <a:lstStyle/>
          <a:p>
            <a:pPr algn="just" rtl="1">
              <a:lnSpc>
                <a:spcPct val="145000"/>
              </a:lnSpc>
              <a:spcBef>
                <a:spcPts val="0"/>
              </a:spcBef>
              <a:spcAft>
                <a:spcPts val="0"/>
              </a:spcAft>
            </a:pPr>
            <a:r>
              <a:rPr sz="1500" b="0" i="0">
                <a:solidFill>
                  <a:srgbClr val="2A3322"/>
                </a:solidFill>
                <a:latin typeface="Sakkal Majalla"/>
                <a:cs typeface="Sakkal Majalla"/>
                <a:ea typeface="Sakkal Majalla"/>
              </a:rPr>
              <a:t>( ذلك الكتاب لا ريب فيه هدى للمتقين * الَّذِينَ يُؤْمِنُونَ بِالْغَيْبِ وَيُقِيمُونَ الصَّلَاةَ وَمِمَّا رَزَقْنَاهُمْ يُنفِقُونَ (3))</a:t>
            </a:r>
          </a:p>
        </p:txBody>
      </p:sp>
      <p:sp>
        <p:nvSpPr>
          <p:cNvPr id="7" name="Rectangle 6"/>
          <p:cNvSpPr/>
          <p:nvPr/>
        </p:nvSpPr>
        <p:spPr>
          <a:xfrm>
            <a:off x="6818400" y="2865666"/>
            <a:ext cx="57600" cy="773398"/>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ounded Rectangle 7"/>
          <p:cNvSpPr/>
          <p:nvPr/>
        </p:nvSpPr>
        <p:spPr>
          <a:xfrm>
            <a:off x="684000" y="3745775"/>
            <a:ext cx="6192000" cy="493999"/>
          </a:xfrm>
          <a:prstGeom prst="roundRect">
            <a:avLst>
              <a:gd name="adj" fmla="val 5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180000" tIns="79200" bIns="79200"/>
          <a:lstStyle/>
          <a:p>
            <a:pPr algn="ctr" rtl="1">
              <a:lnSpc>
                <a:spcPct val="145000"/>
              </a:lnSpc>
              <a:spcBef>
                <a:spcPts val="0"/>
              </a:spcBef>
              <a:spcAft>
                <a:spcPts val="0"/>
              </a:spcAft>
            </a:pPr>
            <a:r>
              <a:rPr sz="1500" b="0" i="0">
                <a:solidFill>
                  <a:srgbClr val="2A3322"/>
                </a:solidFill>
                <a:latin typeface="Sakkal Majalla"/>
                <a:cs typeface="Sakkal Majalla"/>
                <a:ea typeface="Sakkal Majalla"/>
              </a:rPr>
              <a:t>عن بريدة بن حصيب الأسلمي:( العهدُ الذي بينَنا وبينَهم الصلاةُ، فمَن تركَها فقد كفرَ )</a:t>
            </a:r>
          </a:p>
        </p:txBody>
      </p:sp>
      <p:sp>
        <p:nvSpPr>
          <p:cNvPr id="9" name="Rectangle 8"/>
          <p:cNvSpPr/>
          <p:nvPr/>
        </p:nvSpPr>
        <p:spPr>
          <a:xfrm>
            <a:off x="6818400" y="3745775"/>
            <a:ext cx="57600" cy="493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84000" y="4310914"/>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شروط الصلاة</a:t>
            </a:r>
          </a:p>
        </p:txBody>
      </p:sp>
      <p:sp>
        <p:nvSpPr>
          <p:cNvPr id="11" name="Rectangle 10"/>
          <p:cNvSpPr/>
          <p:nvPr/>
        </p:nvSpPr>
        <p:spPr>
          <a:xfrm>
            <a:off x="5796000" y="4659963"/>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Diamond 11"/>
          <p:cNvSpPr/>
          <p:nvPr/>
        </p:nvSpPr>
        <p:spPr>
          <a:xfrm>
            <a:off x="5706000" y="4647363"/>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84000" y="4850981"/>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لا بدّ للصلاة من شروط بتحققها كلّها معًا يجب على المكلف أداء تلك الصلاة</a:t>
            </a:r>
          </a:p>
        </p:txBody>
      </p:sp>
      <p:sp>
        <p:nvSpPr>
          <p:cNvPr id="14" name="Diamond 13"/>
          <p:cNvSpPr/>
          <p:nvPr/>
        </p:nvSpPr>
        <p:spPr>
          <a:xfrm>
            <a:off x="6732000" y="5265958"/>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84000" y="5208358"/>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١) دخول الوقت</a:t>
            </a:r>
          </a:p>
        </p:txBody>
      </p:sp>
      <p:sp>
        <p:nvSpPr>
          <p:cNvPr id="16" name="Rounded Rectangle 15"/>
          <p:cNvSpPr/>
          <p:nvPr/>
        </p:nvSpPr>
        <p:spPr>
          <a:xfrm>
            <a:off x="684000" y="5670012"/>
            <a:ext cx="6192000" cy="493999"/>
          </a:xfrm>
          <a:prstGeom prst="roundRect">
            <a:avLst>
              <a:gd name="adj" fmla="val 5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180000" tIns="79200" bIns="79200"/>
          <a:lstStyle/>
          <a:p>
            <a:pPr algn="ctr" rtl="1">
              <a:lnSpc>
                <a:spcPct val="145000"/>
              </a:lnSpc>
              <a:spcBef>
                <a:spcPts val="0"/>
              </a:spcBef>
              <a:spcAft>
                <a:spcPts val="0"/>
              </a:spcAft>
            </a:pPr>
            <a:r>
              <a:rPr sz="1500" b="0" i="0">
                <a:solidFill>
                  <a:srgbClr val="2A3322"/>
                </a:solidFill>
                <a:latin typeface="Sakkal Majalla"/>
                <a:cs typeface="Sakkal Majalla"/>
                <a:ea typeface="Sakkal Majalla"/>
              </a:rPr>
              <a:t>﴿إِنَّ الصَّلَاةَ كَانَتْ عَلَى الْمُؤْمِنِينَ كِتَابًا مَوْقُوتًا﴾</a:t>
            </a:r>
          </a:p>
        </p:txBody>
      </p:sp>
      <p:sp>
        <p:nvSpPr>
          <p:cNvPr id="17" name="Rectangle 16"/>
          <p:cNvSpPr/>
          <p:nvPr/>
        </p:nvSpPr>
        <p:spPr>
          <a:xfrm>
            <a:off x="6818400" y="5670012"/>
            <a:ext cx="57600" cy="493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684000" y="6235151"/>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إن دخل وقت الصلاة وجبت على المكلف، ولا تشرع الصلاة ما لم يدخل وقتها.</a:t>
            </a:r>
          </a:p>
        </p:txBody>
      </p:sp>
      <p:sp>
        <p:nvSpPr>
          <p:cNvPr id="19" name="TextBox 18"/>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الصلاة</a:t>
            </a:r>
          </a:p>
        </p:txBody>
      </p:sp>
      <p:sp>
        <p:nvSpPr>
          <p:cNvPr id="20" name="TextBox 19"/>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21" name="Rounded Rectangle 20"/>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١٣</a:t>
            </a:r>
            <a:r>
              <a:rPr sz="950" b="0" i="0">
                <a:solidFill>
                  <a:srgbClr val="8AA832"/>
                </a:solidFill>
                <a:latin typeface="Sakkal Majalla"/>
                <a:cs typeface="Sakkal Majalla"/>
                <a:ea typeface="Sakkal Majalla"/>
              </a:rPr>
              <a:t>  |  الفهرس</a:t>
            </a:r>
          </a:p>
        </p:txBody>
      </p:sp>
      <p:sp>
        <p:nvSpPr>
          <p:cNvPr id="23" name="Rectangle 22">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Diamond 2"/>
          <p:cNvSpPr/>
          <p:nvPr/>
        </p:nvSpPr>
        <p:spPr>
          <a:xfrm>
            <a:off x="6732000" y="2361600"/>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84000" y="2304000"/>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أوقات الصلوات الخمس المفروضة</a:t>
            </a:r>
          </a:p>
        </p:txBody>
      </p:sp>
      <p:sp>
        <p:nvSpPr>
          <p:cNvPr id="5" name="Rectangle 4"/>
          <p:cNvSpPr/>
          <p:nvPr/>
        </p:nvSpPr>
        <p:spPr>
          <a:xfrm>
            <a:off x="5292000" y="2744054"/>
            <a:ext cx="1584000" cy="3060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5335200" y="2808854"/>
            <a:ext cx="1497600" cy="198000"/>
          </a:xfrm>
          <a:prstGeom prst="rect">
            <a:avLst/>
          </a:prstGeom>
          <a:noFill/>
        </p:spPr>
        <p:txBody>
          <a:bodyPr wrap="square" lIns="0" rIns="0" tIns="0" bIns="0">
            <a:spAutoFit/>
          </a:bodyPr>
          <a:lstStyle/>
          <a:p>
            <a:pPr rtl="1" algn="ctr">
              <a:lnSpc>
                <a:spcPct val="145000"/>
              </a:lnSpc>
              <a:spcBef>
                <a:spcPts val="0"/>
              </a:spcBef>
              <a:spcAft>
                <a:spcPts val="0"/>
              </a:spcAft>
            </a:pPr>
            <a:r>
              <a:rPr sz="1300" b="1" i="0">
                <a:solidFill>
                  <a:srgbClr val="FFFFFF"/>
                </a:solidFill>
                <a:latin typeface="Sakkal Majalla"/>
                <a:cs typeface="Sakkal Majalla"/>
                <a:ea typeface="Sakkal Majalla"/>
              </a:rPr>
              <a:t>الصلاة</a:t>
            </a:r>
          </a:p>
        </p:txBody>
      </p:sp>
      <p:sp>
        <p:nvSpPr>
          <p:cNvPr id="7" name="Rectangle 6"/>
          <p:cNvSpPr/>
          <p:nvPr/>
        </p:nvSpPr>
        <p:spPr>
          <a:xfrm>
            <a:off x="2988000" y="2744054"/>
            <a:ext cx="2304000" cy="3060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3031200" y="2808854"/>
            <a:ext cx="2217600" cy="198000"/>
          </a:xfrm>
          <a:prstGeom prst="rect">
            <a:avLst/>
          </a:prstGeom>
          <a:noFill/>
        </p:spPr>
        <p:txBody>
          <a:bodyPr wrap="square" lIns="0" rIns="0" tIns="0" bIns="0">
            <a:spAutoFit/>
          </a:bodyPr>
          <a:lstStyle/>
          <a:p>
            <a:pPr rtl="1" algn="ctr">
              <a:lnSpc>
                <a:spcPct val="145000"/>
              </a:lnSpc>
              <a:spcBef>
                <a:spcPts val="0"/>
              </a:spcBef>
              <a:spcAft>
                <a:spcPts val="0"/>
              </a:spcAft>
            </a:pPr>
            <a:r>
              <a:rPr sz="1300" b="1" i="0">
                <a:solidFill>
                  <a:srgbClr val="FFFFFF"/>
                </a:solidFill>
                <a:latin typeface="Sakkal Majalla"/>
                <a:cs typeface="Sakkal Majalla"/>
                <a:ea typeface="Sakkal Majalla"/>
              </a:rPr>
              <a:t>أول وقتها</a:t>
            </a:r>
          </a:p>
        </p:txBody>
      </p:sp>
      <p:sp>
        <p:nvSpPr>
          <p:cNvPr id="9" name="Rectangle 8"/>
          <p:cNvSpPr/>
          <p:nvPr/>
        </p:nvSpPr>
        <p:spPr>
          <a:xfrm>
            <a:off x="684000" y="2744054"/>
            <a:ext cx="2304000" cy="3060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727200" y="2808854"/>
            <a:ext cx="2217600" cy="198000"/>
          </a:xfrm>
          <a:prstGeom prst="rect">
            <a:avLst/>
          </a:prstGeom>
          <a:noFill/>
        </p:spPr>
        <p:txBody>
          <a:bodyPr wrap="square" lIns="0" rIns="0" tIns="0" bIns="0">
            <a:spAutoFit/>
          </a:bodyPr>
          <a:lstStyle/>
          <a:p>
            <a:pPr rtl="1" algn="ctr">
              <a:lnSpc>
                <a:spcPct val="145000"/>
              </a:lnSpc>
              <a:spcBef>
                <a:spcPts val="0"/>
              </a:spcBef>
              <a:spcAft>
                <a:spcPts val="0"/>
              </a:spcAft>
            </a:pPr>
            <a:r>
              <a:rPr sz="1300" b="1" i="0">
                <a:solidFill>
                  <a:srgbClr val="FFFFFF"/>
                </a:solidFill>
                <a:latin typeface="Sakkal Majalla"/>
                <a:cs typeface="Sakkal Majalla"/>
                <a:ea typeface="Sakkal Majalla"/>
              </a:rPr>
              <a:t>آخر وقتها</a:t>
            </a:r>
          </a:p>
        </p:txBody>
      </p:sp>
      <p:sp>
        <p:nvSpPr>
          <p:cNvPr id="11" name="Rectangle 10"/>
          <p:cNvSpPr/>
          <p:nvPr/>
        </p:nvSpPr>
        <p:spPr>
          <a:xfrm>
            <a:off x="5292000" y="3050054"/>
            <a:ext cx="1584000" cy="561600"/>
          </a:xfrm>
          <a:prstGeom prst="rect">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5342400" y="3100454"/>
            <a:ext cx="1483200" cy="4896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صلاة الظهر</a:t>
            </a:r>
          </a:p>
        </p:txBody>
      </p:sp>
      <p:sp>
        <p:nvSpPr>
          <p:cNvPr id="13" name="Rectangle 12"/>
          <p:cNvSpPr/>
          <p:nvPr/>
        </p:nvSpPr>
        <p:spPr>
          <a:xfrm>
            <a:off x="2988000" y="3050054"/>
            <a:ext cx="2304000" cy="561600"/>
          </a:xfrm>
          <a:prstGeom prst="rect">
            <a:avLst/>
          </a:prstGeom>
          <a:solidFill>
            <a:srgbClr val="F0F5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3038400" y="3100454"/>
            <a:ext cx="2203200" cy="4896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إذا زالت الشمس عن كبد السماء، أي مالت إلى الغرب بعد استوائها</a:t>
            </a:r>
          </a:p>
        </p:txBody>
      </p:sp>
      <p:sp>
        <p:nvSpPr>
          <p:cNvPr id="15" name="Rectangle 14"/>
          <p:cNvSpPr/>
          <p:nvPr/>
        </p:nvSpPr>
        <p:spPr>
          <a:xfrm>
            <a:off x="684000" y="3050054"/>
            <a:ext cx="2304000" cy="561600"/>
          </a:xfrm>
          <a:prstGeom prst="rect">
            <a:avLst/>
          </a:prstGeom>
          <a:solidFill>
            <a:srgbClr val="F0F5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734400" y="3100454"/>
            <a:ext cx="2203200" cy="4896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إذا صار ظل كلِّ شيءٍ مثله بعد القدر الذي زالت عليه الشمس</a:t>
            </a:r>
          </a:p>
        </p:txBody>
      </p:sp>
      <p:sp>
        <p:nvSpPr>
          <p:cNvPr id="17" name="Rectangle 16"/>
          <p:cNvSpPr/>
          <p:nvPr/>
        </p:nvSpPr>
        <p:spPr>
          <a:xfrm>
            <a:off x="5292000" y="3611654"/>
            <a:ext cx="1584000" cy="561600"/>
          </a:xfrm>
          <a:prstGeom prst="rect">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342400" y="3662054"/>
            <a:ext cx="1483200" cy="4896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صلاة العصر</a:t>
            </a:r>
          </a:p>
        </p:txBody>
      </p:sp>
      <p:sp>
        <p:nvSpPr>
          <p:cNvPr id="19" name="Rectangle 18"/>
          <p:cNvSpPr/>
          <p:nvPr/>
        </p:nvSpPr>
        <p:spPr>
          <a:xfrm>
            <a:off x="2988000" y="3611654"/>
            <a:ext cx="2304000" cy="5616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0" name="TextBox 19"/>
          <p:cNvSpPr txBox="1"/>
          <p:nvPr/>
        </p:nvSpPr>
        <p:spPr>
          <a:xfrm>
            <a:off x="3038400" y="3662054"/>
            <a:ext cx="2203200" cy="4896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إذا زاد الفيء قليلًا عن آخر وقت الظهر</a:t>
            </a:r>
          </a:p>
        </p:txBody>
      </p:sp>
      <p:sp>
        <p:nvSpPr>
          <p:cNvPr id="21" name="Rectangle 20"/>
          <p:cNvSpPr/>
          <p:nvPr/>
        </p:nvSpPr>
        <p:spPr>
          <a:xfrm>
            <a:off x="684000" y="3611654"/>
            <a:ext cx="2304000" cy="5616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2" name="TextBox 21"/>
          <p:cNvSpPr txBox="1"/>
          <p:nvPr/>
        </p:nvSpPr>
        <p:spPr>
          <a:xfrm>
            <a:off x="734400" y="3662054"/>
            <a:ext cx="2203200" cy="4896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قيل: إذا اصفرّت الشمس، وقيل: إذا غاب قرن من الشمس</a:t>
            </a:r>
          </a:p>
        </p:txBody>
      </p:sp>
      <p:sp>
        <p:nvSpPr>
          <p:cNvPr id="23" name="Rectangle 22"/>
          <p:cNvSpPr/>
          <p:nvPr/>
        </p:nvSpPr>
        <p:spPr>
          <a:xfrm>
            <a:off x="5292000" y="4173254"/>
            <a:ext cx="1584000" cy="561600"/>
          </a:xfrm>
          <a:prstGeom prst="rect">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342400" y="4223654"/>
            <a:ext cx="1483200" cy="4896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صلاة المغرب</a:t>
            </a:r>
          </a:p>
        </p:txBody>
      </p:sp>
      <p:sp>
        <p:nvSpPr>
          <p:cNvPr id="25" name="Rectangle 24"/>
          <p:cNvSpPr/>
          <p:nvPr/>
        </p:nvSpPr>
        <p:spPr>
          <a:xfrm>
            <a:off x="2988000" y="4173254"/>
            <a:ext cx="2304000" cy="561600"/>
          </a:xfrm>
          <a:prstGeom prst="rect">
            <a:avLst/>
          </a:prstGeom>
          <a:solidFill>
            <a:srgbClr val="F0F5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3038400" y="4223654"/>
            <a:ext cx="2203200" cy="4896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إذا غابت الشمس كلها أي سقط قرصها كاملًا عن الأفق</a:t>
            </a:r>
          </a:p>
        </p:txBody>
      </p:sp>
      <p:sp>
        <p:nvSpPr>
          <p:cNvPr id="27" name="Rectangle 26"/>
          <p:cNvSpPr/>
          <p:nvPr/>
        </p:nvSpPr>
        <p:spPr>
          <a:xfrm>
            <a:off x="684000" y="4173254"/>
            <a:ext cx="2304000" cy="561600"/>
          </a:xfrm>
          <a:prstGeom prst="rect">
            <a:avLst/>
          </a:prstGeom>
          <a:solidFill>
            <a:srgbClr val="F0F5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34400" y="4223654"/>
            <a:ext cx="2203200" cy="4896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قيل: إذا غاب الشفق الأحمر، وقيل: إذا غاب الشفق الأبيض</a:t>
            </a:r>
          </a:p>
        </p:txBody>
      </p:sp>
      <p:sp>
        <p:nvSpPr>
          <p:cNvPr id="29" name="Rectangle 28"/>
          <p:cNvSpPr/>
          <p:nvPr/>
        </p:nvSpPr>
        <p:spPr>
          <a:xfrm>
            <a:off x="5292000" y="4734854"/>
            <a:ext cx="1584000" cy="561600"/>
          </a:xfrm>
          <a:prstGeom prst="rect">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5342400" y="4785254"/>
            <a:ext cx="1483200" cy="4896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صلاة العشاء</a:t>
            </a:r>
          </a:p>
        </p:txBody>
      </p:sp>
      <p:sp>
        <p:nvSpPr>
          <p:cNvPr id="31" name="Rectangle 30"/>
          <p:cNvSpPr/>
          <p:nvPr/>
        </p:nvSpPr>
        <p:spPr>
          <a:xfrm>
            <a:off x="2988000" y="4734854"/>
            <a:ext cx="2304000" cy="5616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3038400" y="4785254"/>
            <a:ext cx="2203200" cy="4896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قيل: إذا غاب الشفق الأحمر كاملًا، وقيل: إذا غاب الشفق الأبيض كاملًا</a:t>
            </a:r>
          </a:p>
        </p:txBody>
      </p:sp>
      <p:sp>
        <p:nvSpPr>
          <p:cNvPr id="33" name="Rectangle 32"/>
          <p:cNvSpPr/>
          <p:nvPr/>
        </p:nvSpPr>
        <p:spPr>
          <a:xfrm>
            <a:off x="684000" y="4734854"/>
            <a:ext cx="2304000" cy="5616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734400" y="4785254"/>
            <a:ext cx="2203200" cy="4896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قيل: ثلثُ الليل، وقيل: نصف الليل، وقيل: آخر الليل</a:t>
            </a:r>
          </a:p>
        </p:txBody>
      </p:sp>
      <p:sp>
        <p:nvSpPr>
          <p:cNvPr id="35" name="Rectangle 34"/>
          <p:cNvSpPr/>
          <p:nvPr/>
        </p:nvSpPr>
        <p:spPr>
          <a:xfrm>
            <a:off x="5292000" y="5296454"/>
            <a:ext cx="1584000" cy="338400"/>
          </a:xfrm>
          <a:prstGeom prst="rect">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5342400" y="5346854"/>
            <a:ext cx="1483200" cy="2664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صلاة الفجر</a:t>
            </a:r>
          </a:p>
        </p:txBody>
      </p:sp>
      <p:sp>
        <p:nvSpPr>
          <p:cNvPr id="37" name="Rectangle 36"/>
          <p:cNvSpPr/>
          <p:nvPr/>
        </p:nvSpPr>
        <p:spPr>
          <a:xfrm>
            <a:off x="2988000" y="5296454"/>
            <a:ext cx="2304000" cy="338400"/>
          </a:xfrm>
          <a:prstGeom prst="rect">
            <a:avLst/>
          </a:prstGeom>
          <a:solidFill>
            <a:srgbClr val="F0F5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8" name="TextBox 37"/>
          <p:cNvSpPr txBox="1"/>
          <p:nvPr/>
        </p:nvSpPr>
        <p:spPr>
          <a:xfrm>
            <a:off x="3038400" y="5346854"/>
            <a:ext cx="2203200" cy="2664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إذا طلع الفجر الصادق</a:t>
            </a:r>
          </a:p>
        </p:txBody>
      </p:sp>
      <p:sp>
        <p:nvSpPr>
          <p:cNvPr id="39" name="Rectangle 38"/>
          <p:cNvSpPr/>
          <p:nvPr/>
        </p:nvSpPr>
        <p:spPr>
          <a:xfrm>
            <a:off x="684000" y="5296454"/>
            <a:ext cx="2304000" cy="338400"/>
          </a:xfrm>
          <a:prstGeom prst="rect">
            <a:avLst/>
          </a:prstGeom>
          <a:solidFill>
            <a:srgbClr val="F0F5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TextBox 39"/>
          <p:cNvSpPr txBox="1"/>
          <p:nvPr/>
        </p:nvSpPr>
        <p:spPr>
          <a:xfrm>
            <a:off x="734400" y="5346854"/>
            <a:ext cx="2203200" cy="2664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إذا طلع قرن من الشمس</a:t>
            </a:r>
          </a:p>
        </p:txBody>
      </p:sp>
      <p:sp>
        <p:nvSpPr>
          <p:cNvPr id="41" name="Rounded Rectangle 40"/>
          <p:cNvSpPr/>
          <p:nvPr/>
        </p:nvSpPr>
        <p:spPr>
          <a:xfrm>
            <a:off x="684000" y="5907674"/>
            <a:ext cx="6192000" cy="455899"/>
          </a:xfrm>
          <a:prstGeom prst="roundRect">
            <a:avLst>
              <a:gd name="adj" fmla="val 5000"/>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306000" tIns="72000" bIns="72000"/>
          <a:lstStyle/>
          <a:p>
            <a:pPr algn="just" rtl="1">
              <a:lnSpc>
                <a:spcPct val="140000"/>
              </a:lnSpc>
            </a:pPr>
            <a:r>
              <a:rPr sz="1450" b="1" i="0">
                <a:solidFill>
                  <a:srgbClr val="3F5A12"/>
                </a:solidFill>
                <a:latin typeface="Sakkal Majalla"/>
                <a:cs typeface="Sakkal Majalla"/>
                <a:ea typeface="Sakkal Majalla"/>
              </a:rPr>
              <a:t>تنبيه:</a:t>
            </a:r>
            <a:r>
              <a:rPr sz="1450" b="0" i="0">
                <a:solidFill>
                  <a:srgbClr val="3A4033"/>
                </a:solidFill>
                <a:latin typeface="Sakkal Majalla"/>
                <a:cs typeface="Sakkal Majalla"/>
                <a:ea typeface="Sakkal Majalla"/>
              </a:rPr>
              <a:t> الفجر فجران؛ فجر صادق، وفجر كاذب.</a:t>
            </a:r>
          </a:p>
        </p:txBody>
      </p:sp>
      <p:sp>
        <p:nvSpPr>
          <p:cNvPr id="42" name="Diamond 41"/>
          <p:cNvSpPr/>
          <p:nvPr/>
        </p:nvSpPr>
        <p:spPr>
          <a:xfrm>
            <a:off x="6768000" y="5994074"/>
            <a:ext cx="108000" cy="108000"/>
          </a:xfrm>
          <a:prstGeom prst="diamond">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684000" y="6432808"/>
            <a:ext cx="6192000" cy="89407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فالفجر الصادق هو ما يكون منتشرًا عرضيا في السماء مستغرقًا الأفق كله، أما الفجر الكاذب فهو ما يكون مستطيلًا كذَنّب السرحان أي طالعًا ذا طول كالعصا لا عرض له فيستغرق الأفق، والفجر الكاذب يسبق الفجر الصادق إلا أنه يزول بسرعة فيخرج بعده الفجر الصادق.</a:t>
            </a:r>
          </a:p>
        </p:txBody>
      </p:sp>
      <p:sp>
        <p:nvSpPr>
          <p:cNvPr id="44" name="TextBox 43"/>
          <p:cNvSpPr txBox="1"/>
          <p:nvPr/>
        </p:nvSpPr>
        <p:spPr>
          <a:xfrm>
            <a:off x="684000" y="7371590"/>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والذي تنبني عليه الأحكام لذاته هو الفجر الصادق لا الكاذب.</a:t>
            </a:r>
          </a:p>
        </p:txBody>
      </p:sp>
      <p:sp>
        <p:nvSpPr>
          <p:cNvPr id="45" name="Diamond 44"/>
          <p:cNvSpPr/>
          <p:nvPr/>
        </p:nvSpPr>
        <p:spPr>
          <a:xfrm>
            <a:off x="6732000" y="7786568"/>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6" name="TextBox 45"/>
          <p:cNvSpPr txBox="1"/>
          <p:nvPr/>
        </p:nvSpPr>
        <p:spPr>
          <a:xfrm>
            <a:off x="684000" y="7728968"/>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أوقات بعض الصلوات المسنونة</a:t>
            </a:r>
          </a:p>
        </p:txBody>
      </p:sp>
      <p:sp>
        <p:nvSpPr>
          <p:cNvPr id="47" name="TextBox 46"/>
          <p:cNvSpPr txBox="1"/>
          <p:nvPr/>
        </p:nvSpPr>
        <p:spPr>
          <a:xfrm>
            <a:off x="684000" y="8169022"/>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الوتر:</a:t>
            </a:r>
            <a:r>
              <a:rPr sz="1500" b="0" i="0">
                <a:solidFill>
                  <a:srgbClr val="1B1F16"/>
                </a:solidFill>
                <a:latin typeface="Sakkal Majalla"/>
                <a:cs typeface="Sakkal Majalla"/>
                <a:ea typeface="Sakkal Majalla"/>
              </a:rPr>
              <a:t> وقتها من بعد فريضة العشاء إلى ما قبل طلوع الفجر الصادق (حكمها/ قيل: واجبة، وقيل: سنة مؤكدة)</a:t>
            </a:r>
          </a:p>
        </p:txBody>
      </p:sp>
      <p:sp>
        <p:nvSpPr>
          <p:cNvPr id="48" name="TextBox 47"/>
          <p:cNvSpPr txBox="1"/>
          <p:nvPr/>
        </p:nvSpPr>
        <p:spPr>
          <a:xfrm>
            <a:off x="684000" y="8803767"/>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قيام الليل:</a:t>
            </a:r>
            <a:r>
              <a:rPr sz="1500" b="0" i="0">
                <a:solidFill>
                  <a:srgbClr val="1B1F16"/>
                </a:solidFill>
                <a:latin typeface="Sakkal Majalla"/>
                <a:cs typeface="Sakkal Majalla"/>
                <a:ea typeface="Sakkal Majalla"/>
              </a:rPr>
              <a:t> من بعد فريضة العشاء إلى ما قبل طلوع الفجر الصادق، ويستحب لمن أراد أن يقوم الليل أن يؤخر أداء الوتر إلى ما بعد قيام الليل</a:t>
            </a:r>
          </a:p>
        </p:txBody>
      </p:sp>
      <p:sp>
        <p:nvSpPr>
          <p:cNvPr id="49" name="TextBox 48"/>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الصلاة</a:t>
            </a:r>
          </a:p>
        </p:txBody>
      </p:sp>
      <p:sp>
        <p:nvSpPr>
          <p:cNvPr id="50" name="TextBox 49"/>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51" name="Rounded Rectangle 50"/>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2" name="TextBox 51"/>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١٤</a:t>
            </a:r>
            <a:r>
              <a:rPr sz="950" b="0" i="0">
                <a:solidFill>
                  <a:srgbClr val="8AA832"/>
                </a:solidFill>
                <a:latin typeface="Sakkal Majalla"/>
                <a:cs typeface="Sakkal Majalla"/>
                <a:ea typeface="Sakkal Majalla"/>
              </a:rPr>
              <a:t>  |  الفهرس</a:t>
            </a:r>
          </a:p>
        </p:txBody>
      </p:sp>
      <p:sp>
        <p:nvSpPr>
          <p:cNvPr id="53" name="Rectangle 52">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سنة الفجر:</a:t>
            </a:r>
            <a:r>
              <a:rPr sz="1500" b="0" i="0">
                <a:solidFill>
                  <a:srgbClr val="1B1F16"/>
                </a:solidFill>
                <a:latin typeface="Sakkal Majalla"/>
                <a:cs typeface="Sakkal Majalla"/>
                <a:ea typeface="Sakkal Majalla"/>
              </a:rPr>
              <a:t> من طلوع الفجر الصادق إلى ما قبل فريضة الفجر، أي بين الفجر الصادق والفريضة</a:t>
            </a:r>
          </a:p>
        </p:txBody>
      </p:sp>
      <p:sp>
        <p:nvSpPr>
          <p:cNvPr id="4" name="Rounded Rectangle 3"/>
          <p:cNvSpPr/>
          <p:nvPr/>
        </p:nvSpPr>
        <p:spPr>
          <a:xfrm>
            <a:off x="684000" y="2960345"/>
            <a:ext cx="6192000" cy="455899"/>
          </a:xfrm>
          <a:prstGeom prst="roundRect">
            <a:avLst>
              <a:gd name="adj" fmla="val 5000"/>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306000" tIns="72000" bIns="72000"/>
          <a:lstStyle/>
          <a:p>
            <a:pPr algn="just" rtl="1">
              <a:lnSpc>
                <a:spcPct val="140000"/>
              </a:lnSpc>
            </a:pPr>
            <a:r>
              <a:rPr sz="1450" b="1" i="0">
                <a:solidFill>
                  <a:srgbClr val="3F5A12"/>
                </a:solidFill>
                <a:latin typeface="Sakkal Majalla"/>
                <a:cs typeface="Sakkal Majalla"/>
                <a:ea typeface="Sakkal Majalla"/>
              </a:rPr>
              <a:t>مسألة١:</a:t>
            </a:r>
            <a:r>
              <a:rPr sz="1450" b="0" i="0">
                <a:solidFill>
                  <a:srgbClr val="3A4033"/>
                </a:solidFill>
                <a:latin typeface="Sakkal Majalla"/>
                <a:cs typeface="Sakkal Majalla"/>
                <a:ea typeface="Sakkal Majalla"/>
              </a:rPr>
              <a:t> من فاتته سنة الفجر قبل الفريضة فمتى يصليها؟</a:t>
            </a:r>
          </a:p>
        </p:txBody>
      </p:sp>
      <p:sp>
        <p:nvSpPr>
          <p:cNvPr id="5" name="Diamond 4"/>
          <p:cNvSpPr/>
          <p:nvPr/>
        </p:nvSpPr>
        <p:spPr>
          <a:xfrm>
            <a:off x="6768000" y="3046745"/>
            <a:ext cx="108000" cy="108000"/>
          </a:xfrm>
          <a:prstGeom prst="diamond">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684000" y="3485479"/>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قيل:</a:t>
            </a:r>
            <a:r>
              <a:rPr sz="1500" b="0" i="0">
                <a:solidFill>
                  <a:srgbClr val="1B1F16"/>
                </a:solidFill>
                <a:latin typeface="Sakkal Majalla"/>
                <a:cs typeface="Sakkal Majalla"/>
                <a:ea typeface="Sakkal Majalla"/>
              </a:rPr>
              <a:t> يصليها بعد ارتفاع الشمس قدر ستة أشبار</a:t>
            </a:r>
          </a:p>
        </p:txBody>
      </p:sp>
      <p:sp>
        <p:nvSpPr>
          <p:cNvPr id="7" name="TextBox 6"/>
          <p:cNvSpPr txBox="1"/>
          <p:nvPr/>
        </p:nvSpPr>
        <p:spPr>
          <a:xfrm>
            <a:off x="684000" y="3829521"/>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وقيل:</a:t>
            </a:r>
            <a:r>
              <a:rPr sz="1500" b="0" i="0">
                <a:solidFill>
                  <a:srgbClr val="1B1F16"/>
                </a:solidFill>
                <a:latin typeface="Sakkal Majalla"/>
                <a:cs typeface="Sakkal Majalla"/>
                <a:ea typeface="Sakkal Majalla"/>
              </a:rPr>
              <a:t> يصليها بعد الفريضة مباشرة ولا ينتظر طلوع الشمس</a:t>
            </a:r>
          </a:p>
        </p:txBody>
      </p:sp>
      <p:sp>
        <p:nvSpPr>
          <p:cNvPr id="8" name="Rounded Rectangle 7"/>
          <p:cNvSpPr/>
          <p:nvPr/>
        </p:nvSpPr>
        <p:spPr>
          <a:xfrm>
            <a:off x="684000" y="4195164"/>
            <a:ext cx="6192000" cy="455899"/>
          </a:xfrm>
          <a:prstGeom prst="roundRect">
            <a:avLst>
              <a:gd name="adj" fmla="val 5000"/>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306000" tIns="72000" bIns="72000"/>
          <a:lstStyle/>
          <a:p>
            <a:pPr algn="just" rtl="1">
              <a:lnSpc>
                <a:spcPct val="140000"/>
              </a:lnSpc>
            </a:pPr>
            <a:r>
              <a:rPr sz="1450" b="1" i="0">
                <a:solidFill>
                  <a:srgbClr val="3F5A12"/>
                </a:solidFill>
                <a:latin typeface="Sakkal Majalla"/>
                <a:cs typeface="Sakkal Majalla"/>
                <a:ea typeface="Sakkal Majalla"/>
              </a:rPr>
              <a:t>مسألة٢:</a:t>
            </a:r>
            <a:r>
              <a:rPr sz="1450" b="0" i="0">
                <a:solidFill>
                  <a:srgbClr val="3A4033"/>
                </a:solidFill>
                <a:latin typeface="Sakkal Majalla"/>
                <a:cs typeface="Sakkal Majalla"/>
                <a:ea typeface="Sakkal Majalla"/>
              </a:rPr>
              <a:t> من فاتته سنة الفجر قبل الفريضة فهل ينويها أداءًا أم قضاءًا؟</a:t>
            </a:r>
          </a:p>
        </p:txBody>
      </p:sp>
      <p:sp>
        <p:nvSpPr>
          <p:cNvPr id="9" name="Diamond 8"/>
          <p:cNvSpPr/>
          <p:nvPr/>
        </p:nvSpPr>
        <p:spPr>
          <a:xfrm>
            <a:off x="6768000" y="4281564"/>
            <a:ext cx="108000" cy="108000"/>
          </a:xfrm>
          <a:prstGeom prst="diamond">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84000" y="4720298"/>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قيل:</a:t>
            </a:r>
            <a:r>
              <a:rPr sz="1500" b="0" i="0">
                <a:solidFill>
                  <a:srgbClr val="1B1F16"/>
                </a:solidFill>
                <a:latin typeface="Sakkal Majalla"/>
                <a:cs typeface="Sakkal Majalla"/>
                <a:ea typeface="Sakkal Majalla"/>
              </a:rPr>
              <a:t> ينويها قضاءًا</a:t>
            </a:r>
          </a:p>
        </p:txBody>
      </p:sp>
      <p:sp>
        <p:nvSpPr>
          <p:cNvPr id="11" name="TextBox 10"/>
          <p:cNvSpPr txBox="1"/>
          <p:nvPr/>
        </p:nvSpPr>
        <p:spPr>
          <a:xfrm>
            <a:off x="684000" y="5064340"/>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وقيل:</a:t>
            </a:r>
            <a:r>
              <a:rPr sz="1500" b="0" i="0">
                <a:solidFill>
                  <a:srgbClr val="1B1F16"/>
                </a:solidFill>
                <a:latin typeface="Sakkal Majalla"/>
                <a:cs typeface="Sakkal Majalla"/>
                <a:ea typeface="Sakkal Majalla"/>
              </a:rPr>
              <a:t> ينويها أداءًا</a:t>
            </a:r>
          </a:p>
        </p:txBody>
      </p:sp>
      <p:sp>
        <p:nvSpPr>
          <p:cNvPr id="12" name="TextBox 11"/>
          <p:cNvSpPr txBox="1"/>
          <p:nvPr/>
        </p:nvSpPr>
        <p:spPr>
          <a:xfrm>
            <a:off x="684000" y="5408383"/>
            <a:ext cx="6192000" cy="881378"/>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صلاة الضحى:</a:t>
            </a:r>
            <a:r>
              <a:rPr sz="1500" b="0" i="0">
                <a:solidFill>
                  <a:srgbClr val="1B1F16"/>
                </a:solidFill>
                <a:latin typeface="Sakkal Majalla"/>
                <a:cs typeface="Sakkal Majalla"/>
                <a:ea typeface="Sakkal Majalla"/>
              </a:rPr>
              <a:t> وقتها من بعد ارتفاع الشمس قدر رمح أو ستة أشبار إلى أن تستوي في كبد السماء، وأفضل وقتها في ربع النهار، وأقلّها ركعتان، وأكثرها اثنتا عشرة ركعة، وأفضلها ثماني ركعات.</a:t>
            </a:r>
          </a:p>
        </p:txBody>
      </p:sp>
      <p:sp>
        <p:nvSpPr>
          <p:cNvPr id="13" name="TextBox 12"/>
          <p:cNvSpPr txBox="1"/>
          <p:nvPr/>
        </p:nvSpPr>
        <p:spPr>
          <a:xfrm>
            <a:off x="684000" y="6333830"/>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صلاة العيدين:</a:t>
            </a:r>
            <a:r>
              <a:rPr sz="1500" b="0" i="0">
                <a:solidFill>
                  <a:srgbClr val="1B1F16"/>
                </a:solidFill>
                <a:latin typeface="Sakkal Majalla"/>
                <a:cs typeface="Sakkal Majalla"/>
                <a:ea typeface="Sakkal Majalla"/>
              </a:rPr>
              <a:t> والمقصود بهما عيد الفطر وعيد الأضحى، وأول وقتهما من بعد ارتفاع الشمس قيد ستة أشبار وآخر وقتهما استواء الشمس في كبد السماء</a:t>
            </a:r>
          </a:p>
        </p:txBody>
      </p:sp>
      <p:sp>
        <p:nvSpPr>
          <p:cNvPr id="14" name="TextBox 13"/>
          <p:cNvSpPr txBox="1"/>
          <p:nvPr/>
        </p:nvSpPr>
        <p:spPr>
          <a:xfrm>
            <a:off x="684000" y="6968575"/>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الأوقات المنهي عن الصلاة فيها</a:t>
            </a:r>
          </a:p>
        </p:txBody>
      </p:sp>
      <p:sp>
        <p:nvSpPr>
          <p:cNvPr id="15" name="Rectangle 14"/>
          <p:cNvSpPr/>
          <p:nvPr/>
        </p:nvSpPr>
        <p:spPr>
          <a:xfrm>
            <a:off x="5796000" y="7317625"/>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Diamond 15"/>
          <p:cNvSpPr/>
          <p:nvPr/>
        </p:nvSpPr>
        <p:spPr>
          <a:xfrm>
            <a:off x="5706000" y="7305025"/>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Diamond 16"/>
          <p:cNvSpPr/>
          <p:nvPr/>
        </p:nvSpPr>
        <p:spPr>
          <a:xfrm>
            <a:off x="6732000" y="7566242"/>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684000" y="7508642"/>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١) الأوقات التي تحرم الصلاة فيها/</a:t>
            </a:r>
          </a:p>
        </p:txBody>
      </p:sp>
      <p:sp>
        <p:nvSpPr>
          <p:cNvPr id="19" name="TextBox 18"/>
          <p:cNvSpPr txBox="1"/>
          <p:nvPr/>
        </p:nvSpPr>
        <p:spPr>
          <a:xfrm>
            <a:off x="684000" y="7948696"/>
            <a:ext cx="6192000" cy="89407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وهذه الأوقات لا يجوز فيها أداء الصلوات ولا قضاؤها ولا سجود التلاوة، سواء كانت الصلاة فريضة أم نافلة، وسواء كان القضاء لصلاة متروكة على جهة النسيان أم على جهة العمد، فمن صلى في هذه الأوقات متعمدا كان آثما</a:t>
            </a:r>
          </a:p>
        </p:txBody>
      </p:sp>
      <p:sp>
        <p:nvSpPr>
          <p:cNvPr id="20" name="TextBox 19"/>
          <p:cNvSpPr txBox="1"/>
          <p:nvPr/>
        </p:nvSpPr>
        <p:spPr>
          <a:xfrm>
            <a:off x="684000" y="8887479"/>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إذا طلع قرن من الشمس حتى ترتفع قيد رمح أو قدر ستة أشبار أو قدر قامة إنسان</a:t>
            </a:r>
          </a:p>
        </p:txBody>
      </p:sp>
      <p:sp>
        <p:nvSpPr>
          <p:cNvPr id="21" name="TextBox 20"/>
          <p:cNvSpPr txBox="1"/>
          <p:nvPr/>
        </p:nvSpPr>
        <p:spPr>
          <a:xfrm>
            <a:off x="684000" y="9231521"/>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إذا غرب قرن من الشمس حتى تستكمل غروبها</a:t>
            </a:r>
          </a:p>
        </p:txBody>
      </p:sp>
      <p:sp>
        <p:nvSpPr>
          <p:cNvPr id="22" name="TextBox 21"/>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الصلاة</a:t>
            </a:r>
          </a:p>
        </p:txBody>
      </p:sp>
      <p:sp>
        <p:nvSpPr>
          <p:cNvPr id="23" name="TextBox 22"/>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24" name="Rounded Rectangle 23"/>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١٥</a:t>
            </a:r>
            <a:r>
              <a:rPr sz="950" b="0" i="0">
                <a:solidFill>
                  <a:srgbClr val="8AA832"/>
                </a:solidFill>
                <a:latin typeface="Sakkal Majalla"/>
                <a:cs typeface="Sakkal Majalla"/>
                <a:ea typeface="Sakkal Majalla"/>
              </a:rPr>
              <a:t>  |  الفهرس</a:t>
            </a:r>
          </a:p>
        </p:txBody>
      </p:sp>
      <p:sp>
        <p:nvSpPr>
          <p:cNvPr id="26" name="Rectangle 25">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إذا وقفت الشمس في كبد السماء في الحرّ الشديد، ويستثنى من هذا يوم الجعة فإن الصلاة لا تحرم فيه في هذا الوقت</a:t>
            </a:r>
          </a:p>
        </p:txBody>
      </p:sp>
      <p:sp>
        <p:nvSpPr>
          <p:cNvPr id="4" name="Diamond 3"/>
          <p:cNvSpPr/>
          <p:nvPr/>
        </p:nvSpPr>
        <p:spPr>
          <a:xfrm>
            <a:off x="6732000" y="2996345"/>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TextBox 4"/>
          <p:cNvSpPr txBox="1"/>
          <p:nvPr/>
        </p:nvSpPr>
        <p:spPr>
          <a:xfrm>
            <a:off x="684000" y="2938745"/>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٢) الأوقات التي تكره فيها صلاة التطوع/</a:t>
            </a:r>
          </a:p>
        </p:txBody>
      </p:sp>
      <p:sp>
        <p:nvSpPr>
          <p:cNvPr id="6" name="TextBox 5"/>
          <p:cNvSpPr txBox="1"/>
          <p:nvPr/>
        </p:nvSpPr>
        <p:spPr>
          <a:xfrm>
            <a:off x="684000" y="3378799"/>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بعد صلاة العصر حتى تغرب الشمس</a:t>
            </a:r>
          </a:p>
        </p:txBody>
      </p:sp>
      <p:sp>
        <p:nvSpPr>
          <p:cNvPr id="7" name="TextBox 6"/>
          <p:cNvSpPr txBox="1"/>
          <p:nvPr/>
        </p:nvSpPr>
        <p:spPr>
          <a:xfrm>
            <a:off x="684000" y="3722841"/>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بعد صلاة الصبح حتى تطلع الشمس</a:t>
            </a:r>
          </a:p>
        </p:txBody>
      </p:sp>
      <p:sp>
        <p:nvSpPr>
          <p:cNvPr id="8" name="TextBox 7"/>
          <p:cNvSpPr txBox="1"/>
          <p:nvPr/>
        </p:nvSpPr>
        <p:spPr>
          <a:xfrm>
            <a:off x="684000" y="4066884"/>
            <a:ext cx="6192000" cy="89407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فهذه الأوقات ورد فيها النهي عن صلاة التطوع، غير أن الفرائض تقضى فيها ولا بأس وكذلك السنن المؤكدة، وتؤدي فيها الصلوات السببية كتحية المسجد، والصلاة على الميت، وركعتي الطواف.</a:t>
            </a:r>
          </a:p>
        </p:txBody>
      </p:sp>
      <p:sp>
        <p:nvSpPr>
          <p:cNvPr id="9" name="Diamond 8"/>
          <p:cNvSpPr/>
          <p:nvPr/>
        </p:nvSpPr>
        <p:spPr>
          <a:xfrm>
            <a:off x="6732000" y="5063266"/>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84000" y="5005666"/>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٢) الطهارة</a:t>
            </a:r>
          </a:p>
        </p:txBody>
      </p:sp>
      <p:sp>
        <p:nvSpPr>
          <p:cNvPr id="11" name="TextBox 10"/>
          <p:cNvSpPr txBox="1"/>
          <p:nvPr/>
        </p:nvSpPr>
        <p:spPr>
          <a:xfrm>
            <a:off x="684000" y="5445721"/>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مرّ ذكر الطهارة، وهي شرط من شروط الصلاة، فإنه يجب على المكلف إذا أراد أن يصلي أن يكون طاهرًا من الحدث الأكبر والحدث الأصغر.</a:t>
            </a:r>
          </a:p>
        </p:txBody>
      </p:sp>
      <p:sp>
        <p:nvSpPr>
          <p:cNvPr id="12" name="TextBox 11"/>
          <p:cNvSpPr txBox="1"/>
          <p:nvPr/>
        </p:nvSpPr>
        <p:spPr>
          <a:xfrm>
            <a:off x="684000" y="6093801"/>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فإن كان متلبسًا بالحدث الأكبر اغتسل وتوضأ، وإن كان متلبسًا بالحدث الأصغر دون الأكبر توضأ فقط.</a:t>
            </a:r>
          </a:p>
        </p:txBody>
      </p:sp>
      <p:sp>
        <p:nvSpPr>
          <p:cNvPr id="13" name="Diamond 12"/>
          <p:cNvSpPr/>
          <p:nvPr/>
        </p:nvSpPr>
        <p:spPr>
          <a:xfrm>
            <a:off x="6732000" y="6799481"/>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4" name="TextBox 13"/>
          <p:cNvSpPr txBox="1"/>
          <p:nvPr/>
        </p:nvSpPr>
        <p:spPr>
          <a:xfrm>
            <a:off x="684000" y="6741881"/>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٣) اللباس الطاهر الساتر الحلال</a:t>
            </a:r>
          </a:p>
        </p:txBody>
      </p:sp>
      <p:sp>
        <p:nvSpPr>
          <p:cNvPr id="15" name="TextBox 14"/>
          <p:cNvSpPr txBox="1"/>
          <p:nvPr/>
        </p:nvSpPr>
        <p:spPr>
          <a:xfrm>
            <a:off x="684000" y="7181935"/>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ستر العورة واجب على كل مكلف</a:t>
            </a:r>
          </a:p>
        </p:txBody>
      </p:sp>
      <p:sp>
        <p:nvSpPr>
          <p:cNvPr id="16" name="TextBox 15"/>
          <p:cNvSpPr txBox="1"/>
          <p:nvPr/>
        </p:nvSpPr>
        <p:spPr>
          <a:xfrm>
            <a:off x="684000" y="7539313"/>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عورة الرجل:</a:t>
            </a:r>
            <a:r>
              <a:rPr sz="1500" b="0" i="0">
                <a:solidFill>
                  <a:srgbClr val="1B1F16"/>
                </a:solidFill>
                <a:latin typeface="Sakkal Majalla"/>
                <a:cs typeface="Sakkal Majalla"/>
                <a:ea typeface="Sakkal Majalla"/>
              </a:rPr>
              <a:t> من السرة إلى الركبة</a:t>
            </a:r>
          </a:p>
        </p:txBody>
      </p:sp>
      <p:sp>
        <p:nvSpPr>
          <p:cNvPr id="17" name="TextBox 16"/>
          <p:cNvSpPr txBox="1"/>
          <p:nvPr/>
        </p:nvSpPr>
        <p:spPr>
          <a:xfrm>
            <a:off x="684000" y="7883355"/>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عورة المرأة أمام محارمها:</a:t>
            </a:r>
            <a:r>
              <a:rPr sz="1500" b="0" i="0">
                <a:solidFill>
                  <a:srgbClr val="1B1F16"/>
                </a:solidFill>
                <a:latin typeface="Sakkal Majalla"/>
                <a:cs typeface="Sakkal Majalla"/>
                <a:ea typeface="Sakkal Majalla"/>
              </a:rPr>
              <a:t> من السرة إلى الركبة</a:t>
            </a:r>
          </a:p>
        </p:txBody>
      </p:sp>
      <p:sp>
        <p:nvSpPr>
          <p:cNvPr id="18" name="TextBox 17"/>
          <p:cNvSpPr txBox="1"/>
          <p:nvPr/>
        </p:nvSpPr>
        <p:spPr>
          <a:xfrm>
            <a:off x="684000" y="8227397"/>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عورة المرأة عند غير المحارم:</a:t>
            </a:r>
            <a:r>
              <a:rPr sz="1500" b="0" i="0">
                <a:solidFill>
                  <a:srgbClr val="1B1F16"/>
                </a:solidFill>
                <a:latin typeface="Sakkal Majalla"/>
                <a:cs typeface="Sakkal Majalla"/>
                <a:ea typeface="Sakkal Majalla"/>
              </a:rPr>
              <a:t> كل جسدها عورة ما عدا الوجه والكفين</a:t>
            </a:r>
          </a:p>
        </p:txBody>
      </p:sp>
      <p:sp>
        <p:nvSpPr>
          <p:cNvPr id="19" name="TextBox 18"/>
          <p:cNvSpPr txBox="1"/>
          <p:nvPr/>
        </p:nvSpPr>
        <p:spPr>
          <a:xfrm>
            <a:off x="684000" y="8571440"/>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وهذه العورة واجبة الستر في كل الأحوال إلا مع الزوج وملك اليمين بالنسبة للرجل</a:t>
            </a:r>
          </a:p>
        </p:txBody>
      </p:sp>
      <p:sp>
        <p:nvSpPr>
          <p:cNvPr id="20" name="TextBox 19"/>
          <p:cNvSpPr txBox="1"/>
          <p:nvPr/>
        </p:nvSpPr>
        <p:spPr>
          <a:xfrm>
            <a:off x="684000" y="8928817"/>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أما أقل ما يجزي من اللباس في الصلاة: فثوب طاهر ساتر عورة مصلٍّ وصدره وظهره وعاتقيه ومنكبيه وعضديه</a:t>
            </a:r>
          </a:p>
        </p:txBody>
      </p:sp>
      <p:sp>
        <p:nvSpPr>
          <p:cNvPr id="21" name="TextBox 20"/>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الصلاة</a:t>
            </a:r>
          </a:p>
        </p:txBody>
      </p:sp>
      <p:sp>
        <p:nvSpPr>
          <p:cNvPr id="22" name="TextBox 21"/>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23" name="Rounded Rectangle 22"/>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١٦</a:t>
            </a:r>
            <a:r>
              <a:rPr sz="950" b="0" i="0">
                <a:solidFill>
                  <a:srgbClr val="8AA832"/>
                </a:solidFill>
                <a:latin typeface="Sakkal Majalla"/>
                <a:cs typeface="Sakkal Majalla"/>
                <a:ea typeface="Sakkal Majalla"/>
              </a:rPr>
              <a:t>  |  الفهرس</a:t>
            </a:r>
          </a:p>
        </p:txBody>
      </p:sp>
      <p:sp>
        <p:nvSpPr>
          <p:cNvPr id="25" name="Rectangle 24">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يحوي هذا الشرط ثلاثة قيود:</a:t>
            </a:r>
          </a:p>
        </p:txBody>
      </p:sp>
      <p:sp>
        <p:nvSpPr>
          <p:cNvPr id="4" name="TextBox 3"/>
          <p:cNvSpPr txBox="1"/>
          <p:nvPr/>
        </p:nvSpPr>
        <p:spPr>
          <a:xfrm>
            <a:off x="684000" y="2661377"/>
            <a:ext cx="6192000" cy="355599"/>
          </a:xfrm>
          <a:prstGeom prst="rect">
            <a:avLst/>
          </a:prstGeom>
          <a:noFill/>
        </p:spPr>
        <p:txBody>
          <a:bodyPr wrap="square" lIns="0" rIns="0" tIns="0" bIns="0">
            <a:spAutoFit/>
          </a:bodyPr>
          <a:lstStyle/>
          <a:p>
            <a:pPr rtl="1" algn="r">
              <a:lnSpc>
                <a:spcPct val="130000"/>
              </a:lnSpc>
              <a:spcBef>
                <a:spcPts val="0"/>
              </a:spcBef>
              <a:spcAft>
                <a:spcPts val="0"/>
              </a:spcAft>
            </a:pPr>
            <a:r>
              <a:rPr sz="1500" b="1" i="0">
                <a:solidFill>
                  <a:srgbClr val="3F5A12"/>
                </a:solidFill>
                <a:latin typeface="Sakkal Majalla"/>
                <a:cs typeface="Sakkal Majalla"/>
                <a:ea typeface="Sakkal Majalla"/>
              </a:rPr>
              <a:t>1) أن يكون الثوب طاهرا</a:t>
            </a:r>
          </a:p>
        </p:txBody>
      </p:sp>
      <p:sp>
        <p:nvSpPr>
          <p:cNvPr id="5" name="TextBox 4"/>
          <p:cNvSpPr txBox="1"/>
          <p:nvPr/>
        </p:nvSpPr>
        <p:spPr>
          <a:xfrm>
            <a:off x="684000" y="3034756"/>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أي أن يخلو الثوب من النجس</a:t>
            </a:r>
          </a:p>
        </p:txBody>
      </p:sp>
      <p:sp>
        <p:nvSpPr>
          <p:cNvPr id="6" name="Rounded Rectangle 5"/>
          <p:cNvSpPr/>
          <p:nvPr/>
        </p:nvSpPr>
        <p:spPr>
          <a:xfrm>
            <a:off x="684000" y="3413734"/>
            <a:ext cx="6192000" cy="989298"/>
          </a:xfrm>
          <a:prstGeom prst="roundRect">
            <a:avLst>
              <a:gd name="adj" fmla="val 5000"/>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306000" tIns="72000" bIns="72000"/>
          <a:lstStyle/>
          <a:p>
            <a:pPr algn="just" rtl="1">
              <a:lnSpc>
                <a:spcPct val="140000"/>
              </a:lnSpc>
            </a:pPr>
            <a:r>
              <a:rPr sz="1450" b="1" i="0">
                <a:solidFill>
                  <a:srgbClr val="3F5A12"/>
                </a:solidFill>
                <a:latin typeface="Sakkal Majalla"/>
                <a:cs typeface="Sakkal Majalla"/>
                <a:ea typeface="Sakkal Majalla"/>
              </a:rPr>
              <a:t>تنبيه:</a:t>
            </a:r>
            <a:r>
              <a:rPr sz="1450" b="0" i="0">
                <a:solidFill>
                  <a:srgbClr val="3A4033"/>
                </a:solidFill>
                <a:latin typeface="Sakkal Majalla"/>
                <a:cs typeface="Sakkal Majalla"/>
                <a:ea typeface="Sakkal Majalla"/>
              </a:rPr>
              <a:t> من وقع في ثوبه نجاسة فعليه أن يغسل موضع النجاسة أو الثوب كاملا إن جهل موضعها فإن بقي شيء من أثرها كاللون الباهت فلا شيء عليه ويسمى ذلك الأثر الباقي "زوك"</a:t>
            </a:r>
          </a:p>
        </p:txBody>
      </p:sp>
      <p:sp>
        <p:nvSpPr>
          <p:cNvPr id="7" name="Diamond 6"/>
          <p:cNvSpPr/>
          <p:nvPr/>
        </p:nvSpPr>
        <p:spPr>
          <a:xfrm>
            <a:off x="6768000" y="3500134"/>
            <a:ext cx="108000" cy="108000"/>
          </a:xfrm>
          <a:prstGeom prst="diamond">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Rounded Rectangle 7"/>
          <p:cNvSpPr/>
          <p:nvPr/>
        </p:nvSpPr>
        <p:spPr>
          <a:xfrm>
            <a:off x="684000" y="4520537"/>
            <a:ext cx="6192000" cy="455899"/>
          </a:xfrm>
          <a:prstGeom prst="roundRect">
            <a:avLst>
              <a:gd name="adj" fmla="val 5000"/>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306000" tIns="72000" bIns="72000"/>
          <a:lstStyle/>
          <a:p>
            <a:pPr algn="just" rtl="1">
              <a:lnSpc>
                <a:spcPct val="140000"/>
              </a:lnSpc>
            </a:pPr>
            <a:r>
              <a:rPr sz="1450" b="1" i="0">
                <a:solidFill>
                  <a:srgbClr val="3F5A12"/>
                </a:solidFill>
                <a:latin typeface="Sakkal Majalla"/>
                <a:cs typeface="Sakkal Majalla"/>
                <a:ea typeface="Sakkal Majalla"/>
              </a:rPr>
              <a:t>مسألة:</a:t>
            </a:r>
            <a:r>
              <a:rPr sz="1450" b="0" i="0">
                <a:solidFill>
                  <a:srgbClr val="3A4033"/>
                </a:solidFill>
                <a:latin typeface="Sakkal Majalla"/>
                <a:cs typeface="Sakkal Majalla"/>
                <a:ea typeface="Sakkal Majalla"/>
              </a:rPr>
              <a:t> من صلى بثوب فيه نجاسة ويظنه طاهرا فهل يعيد صلاته؟</a:t>
            </a:r>
          </a:p>
        </p:txBody>
      </p:sp>
      <p:sp>
        <p:nvSpPr>
          <p:cNvPr id="9" name="Diamond 8"/>
          <p:cNvSpPr/>
          <p:nvPr/>
        </p:nvSpPr>
        <p:spPr>
          <a:xfrm>
            <a:off x="6768000" y="4606937"/>
            <a:ext cx="108000" cy="108000"/>
          </a:xfrm>
          <a:prstGeom prst="diamond">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84000" y="5045671"/>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قيل:</a:t>
            </a:r>
            <a:r>
              <a:rPr sz="1500" b="0" i="0">
                <a:solidFill>
                  <a:srgbClr val="1B1F16"/>
                </a:solidFill>
                <a:latin typeface="Sakkal Majalla"/>
                <a:cs typeface="Sakkal Majalla"/>
                <a:ea typeface="Sakkal Majalla"/>
              </a:rPr>
              <a:t> عليه الإعادة</a:t>
            </a:r>
          </a:p>
        </p:txBody>
      </p:sp>
      <p:sp>
        <p:nvSpPr>
          <p:cNvPr id="11" name="TextBox 10"/>
          <p:cNvSpPr txBox="1"/>
          <p:nvPr/>
        </p:nvSpPr>
        <p:spPr>
          <a:xfrm>
            <a:off x="684000" y="5389714"/>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وقيل:</a:t>
            </a:r>
            <a:r>
              <a:rPr sz="1500" b="0" i="0">
                <a:solidFill>
                  <a:srgbClr val="1B1F16"/>
                </a:solidFill>
                <a:latin typeface="Sakkal Majalla"/>
                <a:cs typeface="Sakkal Majalla"/>
                <a:ea typeface="Sakkal Majalla"/>
              </a:rPr>
              <a:t> لا إعادة عليه</a:t>
            </a:r>
          </a:p>
        </p:txBody>
      </p:sp>
      <p:sp>
        <p:nvSpPr>
          <p:cNvPr id="12" name="TextBox 11"/>
          <p:cNvSpPr txBox="1"/>
          <p:nvPr/>
        </p:nvSpPr>
        <p:spPr>
          <a:xfrm>
            <a:off x="684000" y="5733756"/>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وقيل:</a:t>
            </a:r>
            <a:r>
              <a:rPr sz="1500" b="0" i="0">
                <a:solidFill>
                  <a:srgbClr val="1B1F16"/>
                </a:solidFill>
                <a:latin typeface="Sakkal Majalla"/>
                <a:cs typeface="Sakkal Majalla"/>
                <a:ea typeface="Sakkal Majalla"/>
              </a:rPr>
              <a:t> إذا علم بنجاسة الثوب قبل خروج وقت الصلاة فعليه الإعادة، وإذا علم بذلك بعد خروج الوقت فلا إعادة عليه</a:t>
            </a:r>
          </a:p>
        </p:txBody>
      </p:sp>
      <p:sp>
        <p:nvSpPr>
          <p:cNvPr id="13" name="TextBox 12"/>
          <p:cNvSpPr txBox="1"/>
          <p:nvPr/>
        </p:nvSpPr>
        <p:spPr>
          <a:xfrm>
            <a:off x="684000" y="6368501"/>
            <a:ext cx="6192000" cy="355599"/>
          </a:xfrm>
          <a:prstGeom prst="rect">
            <a:avLst/>
          </a:prstGeom>
          <a:noFill/>
        </p:spPr>
        <p:txBody>
          <a:bodyPr wrap="square" lIns="0" rIns="0" tIns="0" bIns="0">
            <a:spAutoFit/>
          </a:bodyPr>
          <a:lstStyle/>
          <a:p>
            <a:pPr rtl="1" algn="r">
              <a:lnSpc>
                <a:spcPct val="130000"/>
              </a:lnSpc>
              <a:spcBef>
                <a:spcPts val="0"/>
              </a:spcBef>
              <a:spcAft>
                <a:spcPts val="0"/>
              </a:spcAft>
            </a:pPr>
            <a:r>
              <a:rPr sz="1500" b="1" i="0">
                <a:solidFill>
                  <a:srgbClr val="3F5A12"/>
                </a:solidFill>
                <a:latin typeface="Sakkal Majalla"/>
                <a:cs typeface="Sakkal Majalla"/>
                <a:ea typeface="Sakkal Majalla"/>
              </a:rPr>
              <a:t>2) أن يكون الثوب ساترا</a:t>
            </a:r>
          </a:p>
        </p:txBody>
      </p:sp>
      <p:sp>
        <p:nvSpPr>
          <p:cNvPr id="14" name="TextBox 13"/>
          <p:cNvSpPr txBox="1"/>
          <p:nvPr/>
        </p:nvSpPr>
        <p:spPr>
          <a:xfrm>
            <a:off x="684000" y="6741881"/>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أي يستر العورة والظهر والصدر والعاتقين والمنكبين والعضدين</a:t>
            </a:r>
          </a:p>
        </p:txBody>
      </p:sp>
      <p:sp>
        <p:nvSpPr>
          <p:cNvPr id="15" name="TextBox 14"/>
          <p:cNvSpPr txBox="1"/>
          <p:nvPr/>
        </p:nvSpPr>
        <p:spPr>
          <a:xfrm>
            <a:off x="684000" y="7099258"/>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ستر العورة كما مرّ واجب، أما ستر باقي الأعضاء المذكورة ففيه خلاف بين أهل العلم؛ فقيل: واجب، وقيل: مندوب. وأكثر أهل العلم على وجوبه</a:t>
            </a:r>
          </a:p>
        </p:txBody>
      </p:sp>
      <p:sp>
        <p:nvSpPr>
          <p:cNvPr id="16" name="TextBox 15"/>
          <p:cNvSpPr txBox="1"/>
          <p:nvPr/>
        </p:nvSpPr>
        <p:spPr>
          <a:xfrm>
            <a:off x="684000" y="7747338"/>
            <a:ext cx="6192000" cy="355599"/>
          </a:xfrm>
          <a:prstGeom prst="rect">
            <a:avLst/>
          </a:prstGeom>
          <a:noFill/>
        </p:spPr>
        <p:txBody>
          <a:bodyPr wrap="square" lIns="0" rIns="0" tIns="0" bIns="0">
            <a:spAutoFit/>
          </a:bodyPr>
          <a:lstStyle/>
          <a:p>
            <a:pPr rtl="1" algn="r">
              <a:lnSpc>
                <a:spcPct val="130000"/>
              </a:lnSpc>
              <a:spcBef>
                <a:spcPts val="0"/>
              </a:spcBef>
              <a:spcAft>
                <a:spcPts val="0"/>
              </a:spcAft>
            </a:pPr>
            <a:r>
              <a:rPr sz="1500" b="1" i="0">
                <a:solidFill>
                  <a:srgbClr val="3F5A12"/>
                </a:solidFill>
                <a:latin typeface="Sakkal Majalla"/>
                <a:cs typeface="Sakkal Majalla"/>
                <a:ea typeface="Sakkal Majalla"/>
              </a:rPr>
              <a:t>3) أن يكون الثوب حلالا</a:t>
            </a:r>
          </a:p>
        </p:txBody>
      </p:sp>
      <p:sp>
        <p:nvSpPr>
          <p:cNvPr id="17" name="TextBox 16"/>
          <p:cNvSpPr txBox="1"/>
          <p:nvPr/>
        </p:nvSpPr>
        <p:spPr>
          <a:xfrm>
            <a:off x="684000" y="8120718"/>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ليس للمرء أن يصلي في ثوب محرّم كالثوب المغصوب أو المسروق أو المنهي عنه</a:t>
            </a:r>
          </a:p>
        </p:txBody>
      </p:sp>
      <p:sp>
        <p:nvSpPr>
          <p:cNvPr id="18" name="TextBox 17"/>
          <p:cNvSpPr txBox="1"/>
          <p:nvPr/>
        </p:nvSpPr>
        <p:spPr>
          <a:xfrm>
            <a:off x="684000" y="8478095"/>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ومما ورد النهي عنه من الثياب:</a:t>
            </a:r>
          </a:p>
        </p:txBody>
      </p:sp>
      <p:sp>
        <p:nvSpPr>
          <p:cNvPr id="19" name="TextBox 18"/>
          <p:cNvSpPr txBox="1"/>
          <p:nvPr/>
        </p:nvSpPr>
        <p:spPr>
          <a:xfrm>
            <a:off x="684000" y="8835473"/>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الثوب الذي فيه تصاوير ذات الأرواح</a:t>
            </a:r>
          </a:p>
        </p:txBody>
      </p:sp>
      <p:sp>
        <p:nvSpPr>
          <p:cNvPr id="20" name="TextBox 19"/>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الصلاة</a:t>
            </a:r>
          </a:p>
        </p:txBody>
      </p:sp>
      <p:sp>
        <p:nvSpPr>
          <p:cNvPr id="21" name="TextBox 20"/>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22" name="Rounded Rectangle 21"/>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١٧</a:t>
            </a:r>
            <a:r>
              <a:rPr sz="950" b="0" i="0">
                <a:solidFill>
                  <a:srgbClr val="8AA832"/>
                </a:solidFill>
                <a:latin typeface="Sakkal Majalla"/>
                <a:cs typeface="Sakkal Majalla"/>
                <a:ea typeface="Sakkal Majalla"/>
              </a:rPr>
              <a:t>  |  الفهرس</a:t>
            </a:r>
          </a:p>
        </p:txBody>
      </p:sp>
      <p:sp>
        <p:nvSpPr>
          <p:cNvPr id="24" name="Rectangle 23">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الثوب الذي فيه تشبّه أحد الجنسين بالآخر؛ فلا يلبس الرجل ثياب النساء، ولا تلبس المرأى ثياب الرجال</a:t>
            </a:r>
          </a:p>
        </p:txBody>
      </p:sp>
      <p:sp>
        <p:nvSpPr>
          <p:cNvPr id="4" name="TextBox 3"/>
          <p:cNvSpPr txBox="1"/>
          <p:nvPr/>
        </p:nvSpPr>
        <p:spPr>
          <a:xfrm>
            <a:off x="684000" y="2938745"/>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الثوب المصبوغ بالزعفران أو بالعصفر بالنسبة إلى الرجال</a:t>
            </a:r>
          </a:p>
        </p:txBody>
      </p:sp>
      <p:sp>
        <p:nvSpPr>
          <p:cNvPr id="5" name="TextBox 4"/>
          <p:cNvSpPr txBox="1"/>
          <p:nvPr/>
        </p:nvSpPr>
        <p:spPr>
          <a:xfrm>
            <a:off x="684000" y="3282787"/>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إسبال الثياب للرجال</a:t>
            </a:r>
          </a:p>
        </p:txBody>
      </p:sp>
      <p:sp>
        <p:nvSpPr>
          <p:cNvPr id="6" name="TextBox 5"/>
          <p:cNvSpPr txBox="1"/>
          <p:nvPr/>
        </p:nvSpPr>
        <p:spPr>
          <a:xfrm>
            <a:off x="684000" y="3626829"/>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لبس الحرير والذهب للرجال</a:t>
            </a:r>
          </a:p>
        </p:txBody>
      </p:sp>
      <p:sp>
        <p:nvSpPr>
          <p:cNvPr id="7" name="TextBox 6"/>
          <p:cNvSpPr txBox="1"/>
          <p:nvPr/>
        </p:nvSpPr>
        <p:spPr>
          <a:xfrm>
            <a:off x="684000" y="3970872"/>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لبس الآنك والشبه في الصلاة</a:t>
            </a:r>
          </a:p>
        </p:txBody>
      </p:sp>
      <p:sp>
        <p:nvSpPr>
          <p:cNvPr id="8" name="Diamond 7"/>
          <p:cNvSpPr/>
          <p:nvPr/>
        </p:nvSpPr>
        <p:spPr>
          <a:xfrm>
            <a:off x="6732000" y="4372514"/>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684000" y="4314914"/>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٤) البقعة الطاهرة الصالحة للصلاة</a:t>
            </a:r>
          </a:p>
        </p:txBody>
      </p:sp>
      <p:sp>
        <p:nvSpPr>
          <p:cNvPr id="10" name="TextBox 9"/>
          <p:cNvSpPr txBox="1"/>
          <p:nvPr/>
        </p:nvSpPr>
        <p:spPr>
          <a:xfrm>
            <a:off x="684000" y="4754969"/>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في هذا الشرط قيدان:</a:t>
            </a:r>
          </a:p>
        </p:txBody>
      </p:sp>
      <p:sp>
        <p:nvSpPr>
          <p:cNvPr id="11" name="TextBox 10"/>
          <p:cNvSpPr txBox="1"/>
          <p:nvPr/>
        </p:nvSpPr>
        <p:spPr>
          <a:xfrm>
            <a:off x="684000" y="5112346"/>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الطاهرة:</a:t>
            </a:r>
            <a:r>
              <a:rPr sz="1500" b="0" i="0">
                <a:solidFill>
                  <a:srgbClr val="1B1F16"/>
                </a:solidFill>
                <a:latin typeface="Sakkal Majalla"/>
                <a:cs typeface="Sakkal Majalla"/>
                <a:ea typeface="Sakkal Majalla"/>
              </a:rPr>
              <a:t> وهو احتراز من البقعة النجسة فلا تصح الصلاة في بقعة فيها نجاسة كمعاطن الإبل ومجتمع روث الحيوان والكُنُف وغيرها</a:t>
            </a:r>
          </a:p>
        </p:txBody>
      </p:sp>
      <p:sp>
        <p:nvSpPr>
          <p:cNvPr id="12" name="TextBox 11"/>
          <p:cNvSpPr txBox="1"/>
          <p:nvPr/>
        </p:nvSpPr>
        <p:spPr>
          <a:xfrm>
            <a:off x="684000" y="5747091"/>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صالحة للصلاة:</a:t>
            </a:r>
            <a:r>
              <a:rPr sz="1500" b="0" i="0">
                <a:solidFill>
                  <a:srgbClr val="1B1F16"/>
                </a:solidFill>
                <a:latin typeface="Sakkal Majalla"/>
                <a:cs typeface="Sakkal Majalla"/>
                <a:ea typeface="Sakkal Majalla"/>
              </a:rPr>
              <a:t> وهو احتراز من البقعة التي لا تصلح للصلاة كالأرض المغصوبة على رأي طائفة من أهل العلم</a:t>
            </a:r>
          </a:p>
        </p:txBody>
      </p:sp>
      <p:sp>
        <p:nvSpPr>
          <p:cNvPr id="13" name="TextBox 12"/>
          <p:cNvSpPr txBox="1"/>
          <p:nvPr/>
        </p:nvSpPr>
        <p:spPr>
          <a:xfrm>
            <a:off x="684000" y="6381836"/>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ورد النهي عن الصلاة في بعض الأمكنة، ومنها:</a:t>
            </a:r>
          </a:p>
        </p:txBody>
      </p:sp>
      <p:sp>
        <p:nvSpPr>
          <p:cNvPr id="14" name="TextBox 13"/>
          <p:cNvSpPr txBox="1"/>
          <p:nvPr/>
        </p:nvSpPr>
        <p:spPr>
          <a:xfrm>
            <a:off x="684000" y="6739214"/>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  </a:t>
            </a:r>
            <a:r>
              <a:rPr sz="1500" b="0" i="0">
                <a:solidFill>
                  <a:srgbClr val="1B1F16"/>
                </a:solidFill>
                <a:latin typeface="Sakkal Majalla"/>
                <a:cs typeface="Sakkal Majalla"/>
                <a:ea typeface="Sakkal Majalla"/>
              </a:rPr>
              <a:t>المقبرة</a:t>
            </a:r>
          </a:p>
        </p:txBody>
      </p:sp>
      <p:sp>
        <p:nvSpPr>
          <p:cNvPr id="15" name="TextBox 14"/>
          <p:cNvSpPr txBox="1"/>
          <p:nvPr/>
        </p:nvSpPr>
        <p:spPr>
          <a:xfrm>
            <a:off x="684000" y="7083256"/>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٢.  </a:t>
            </a:r>
            <a:r>
              <a:rPr sz="1500" b="1" i="0">
                <a:solidFill>
                  <a:srgbClr val="3F5A12"/>
                </a:solidFill>
                <a:latin typeface="Sakkal Majalla"/>
                <a:cs typeface="Sakkal Majalla"/>
                <a:ea typeface="Sakkal Majalla"/>
              </a:rPr>
              <a:t>المنحرة:</a:t>
            </a:r>
            <a:r>
              <a:rPr sz="1500" b="0" i="0">
                <a:solidFill>
                  <a:srgbClr val="1B1F16"/>
                </a:solidFill>
                <a:latin typeface="Sakkal Majalla"/>
                <a:cs typeface="Sakkal Majalla"/>
                <a:ea typeface="Sakkal Majalla"/>
              </a:rPr>
              <a:t> موضع نحر الإبل وذبح البقر والشياه</a:t>
            </a:r>
          </a:p>
        </p:txBody>
      </p:sp>
      <p:sp>
        <p:nvSpPr>
          <p:cNvPr id="16" name="TextBox 15"/>
          <p:cNvSpPr txBox="1"/>
          <p:nvPr/>
        </p:nvSpPr>
        <p:spPr>
          <a:xfrm>
            <a:off x="684000" y="7427299"/>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٣.  </a:t>
            </a:r>
            <a:r>
              <a:rPr sz="1500" b="1" i="0">
                <a:solidFill>
                  <a:srgbClr val="3F5A12"/>
                </a:solidFill>
                <a:latin typeface="Sakkal Majalla"/>
                <a:cs typeface="Sakkal Majalla"/>
                <a:ea typeface="Sakkal Majalla"/>
              </a:rPr>
              <a:t>المجزرة:</a:t>
            </a:r>
            <a:r>
              <a:rPr sz="1500" b="0" i="0">
                <a:solidFill>
                  <a:srgbClr val="1B1F16"/>
                </a:solidFill>
                <a:latin typeface="Sakkal Majalla"/>
                <a:cs typeface="Sakkal Majalla"/>
                <a:ea typeface="Sakkal Majalla"/>
              </a:rPr>
              <a:t> قيل: هي المنحرة نفسها، وقيل: هو موضع الجزر من ساحل البحر</a:t>
            </a:r>
          </a:p>
        </p:txBody>
      </p:sp>
      <p:sp>
        <p:nvSpPr>
          <p:cNvPr id="17" name="TextBox 16"/>
          <p:cNvSpPr txBox="1"/>
          <p:nvPr/>
        </p:nvSpPr>
        <p:spPr>
          <a:xfrm>
            <a:off x="684000" y="7771341"/>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٤.  </a:t>
            </a:r>
            <a:r>
              <a:rPr sz="1500" b="1" i="0">
                <a:solidFill>
                  <a:srgbClr val="3F5A12"/>
                </a:solidFill>
                <a:latin typeface="Sakkal Majalla"/>
                <a:cs typeface="Sakkal Majalla"/>
                <a:ea typeface="Sakkal Majalla"/>
              </a:rPr>
              <a:t>المزبلة:</a:t>
            </a:r>
            <a:r>
              <a:rPr sz="1500" b="0" i="0">
                <a:solidFill>
                  <a:srgbClr val="1B1F16"/>
                </a:solidFill>
                <a:latin typeface="Sakkal Majalla"/>
                <a:cs typeface="Sakkal Majalla"/>
                <a:ea typeface="Sakkal Majalla"/>
              </a:rPr>
              <a:t> مكان إلقاء الزّبل أي السماد ويعنى به موضع اجتماع القاذورات</a:t>
            </a:r>
          </a:p>
        </p:txBody>
      </p:sp>
      <p:sp>
        <p:nvSpPr>
          <p:cNvPr id="18" name="TextBox 17"/>
          <p:cNvSpPr txBox="1"/>
          <p:nvPr/>
        </p:nvSpPr>
        <p:spPr>
          <a:xfrm>
            <a:off x="684000" y="8115384"/>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٥.  </a:t>
            </a:r>
            <a:r>
              <a:rPr sz="1500" b="1" i="0">
                <a:solidFill>
                  <a:srgbClr val="3F5A12"/>
                </a:solidFill>
                <a:latin typeface="Sakkal Majalla"/>
                <a:cs typeface="Sakkal Majalla"/>
                <a:ea typeface="Sakkal Majalla"/>
              </a:rPr>
              <a:t>الحمام:</a:t>
            </a:r>
            <a:r>
              <a:rPr sz="1500" b="0" i="0">
                <a:solidFill>
                  <a:srgbClr val="1B1F16"/>
                </a:solidFill>
                <a:latin typeface="Sakkal Majalla"/>
                <a:cs typeface="Sakkal Majalla"/>
                <a:ea typeface="Sakkal Majalla"/>
              </a:rPr>
              <a:t> مكان الاغتسال</a:t>
            </a:r>
          </a:p>
        </p:txBody>
      </p:sp>
      <p:sp>
        <p:nvSpPr>
          <p:cNvPr id="19" name="TextBox 18"/>
          <p:cNvSpPr txBox="1"/>
          <p:nvPr/>
        </p:nvSpPr>
        <p:spPr>
          <a:xfrm>
            <a:off x="684000" y="8459426"/>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٦.  </a:t>
            </a:r>
            <a:r>
              <a:rPr sz="1500" b="1" i="0">
                <a:solidFill>
                  <a:srgbClr val="3F5A12"/>
                </a:solidFill>
                <a:latin typeface="Sakkal Majalla"/>
                <a:cs typeface="Sakkal Majalla"/>
                <a:ea typeface="Sakkal Majalla"/>
              </a:rPr>
              <a:t>قارعة الطريق:</a:t>
            </a:r>
            <a:r>
              <a:rPr sz="1500" b="0" i="0">
                <a:solidFill>
                  <a:srgbClr val="1B1F16"/>
                </a:solidFill>
                <a:latin typeface="Sakkal Majalla"/>
                <a:cs typeface="Sakkal Majalla"/>
                <a:ea typeface="Sakkal Majalla"/>
              </a:rPr>
              <a:t> أي وسط الطريق</a:t>
            </a:r>
          </a:p>
        </p:txBody>
      </p:sp>
      <p:sp>
        <p:nvSpPr>
          <p:cNvPr id="20" name="TextBox 19"/>
          <p:cNvSpPr txBox="1"/>
          <p:nvPr/>
        </p:nvSpPr>
        <p:spPr>
          <a:xfrm>
            <a:off x="684000" y="8803469"/>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٧.  </a:t>
            </a:r>
            <a:r>
              <a:rPr sz="1500" b="1" i="0">
                <a:solidFill>
                  <a:srgbClr val="3F5A12"/>
                </a:solidFill>
                <a:latin typeface="Sakkal Majalla"/>
                <a:cs typeface="Sakkal Majalla"/>
                <a:ea typeface="Sakkal Majalla"/>
              </a:rPr>
              <a:t>معاطن الإبل:</a:t>
            </a:r>
            <a:r>
              <a:rPr sz="1500" b="0" i="0">
                <a:solidFill>
                  <a:srgbClr val="1B1F16"/>
                </a:solidFill>
                <a:latin typeface="Sakkal Majalla"/>
                <a:cs typeface="Sakkal Majalla"/>
                <a:ea typeface="Sakkal Majalla"/>
              </a:rPr>
              <a:t> أي مبارك الإبل ومكان اجتماعها</a:t>
            </a:r>
          </a:p>
        </p:txBody>
      </p:sp>
      <p:sp>
        <p:nvSpPr>
          <p:cNvPr id="21" name="TextBox 20"/>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الصلاة</a:t>
            </a:r>
          </a:p>
        </p:txBody>
      </p:sp>
      <p:sp>
        <p:nvSpPr>
          <p:cNvPr id="22" name="TextBox 21"/>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23" name="Rounded Rectangle 22"/>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١٨</a:t>
            </a:r>
            <a:r>
              <a:rPr sz="950" b="0" i="0">
                <a:solidFill>
                  <a:srgbClr val="8AA832"/>
                </a:solidFill>
                <a:latin typeface="Sakkal Majalla"/>
                <a:cs typeface="Sakkal Majalla"/>
                <a:ea typeface="Sakkal Majalla"/>
              </a:rPr>
              <a:t>  |  الفهرس</a:t>
            </a:r>
          </a:p>
        </p:txBody>
      </p:sp>
      <p:sp>
        <p:nvSpPr>
          <p:cNvPr id="25" name="Rectangle 24">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٨.  </a:t>
            </a:r>
            <a:r>
              <a:rPr sz="1500" b="0" i="0">
                <a:solidFill>
                  <a:srgbClr val="1B1F16"/>
                </a:solidFill>
                <a:latin typeface="Sakkal Majalla"/>
                <a:cs typeface="Sakkal Majalla"/>
                <a:ea typeface="Sakkal Majalla"/>
              </a:rPr>
              <a:t>فوق ظهر الكعبة</a:t>
            </a:r>
          </a:p>
        </p:txBody>
      </p:sp>
      <p:sp>
        <p:nvSpPr>
          <p:cNvPr id="4" name="Diamond 3"/>
          <p:cNvSpPr/>
          <p:nvPr/>
        </p:nvSpPr>
        <p:spPr>
          <a:xfrm>
            <a:off x="6732000" y="2705642"/>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TextBox 4"/>
          <p:cNvSpPr txBox="1"/>
          <p:nvPr/>
        </p:nvSpPr>
        <p:spPr>
          <a:xfrm>
            <a:off x="684000" y="2648042"/>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٥) استقبال القبلة</a:t>
            </a:r>
          </a:p>
        </p:txBody>
      </p:sp>
      <p:sp>
        <p:nvSpPr>
          <p:cNvPr id="6" name="TextBox 5"/>
          <p:cNvSpPr txBox="1"/>
          <p:nvPr/>
        </p:nvSpPr>
        <p:spPr>
          <a:xfrm>
            <a:off x="684000" y="3088096"/>
            <a:ext cx="6192000" cy="89407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على المكلف إذا أراد الصلاة أن يستقبل الكعبة المشرفة؛ يقول الله عز وجل:( قَد نَرى تَقَلُّبَ وَجهِكَ فِي السَّماءِ فَلَنُوَلِّيَنَّكَ قِبلَةً تَرضاها فَوَلِّ وَجهَكَ شَطرَ المَسجِدِ الحَرامِ وَحَيثُ ما كُنتُم فَوَلّوا وُجوهَكُم شَطرَهُ )، فاستقبال الكعبة شرط للصلاة.</a:t>
            </a:r>
          </a:p>
        </p:txBody>
      </p:sp>
      <p:sp>
        <p:nvSpPr>
          <p:cNvPr id="7" name="TextBox 6"/>
          <p:cNvSpPr txBox="1"/>
          <p:nvPr/>
        </p:nvSpPr>
        <p:spPr>
          <a:xfrm>
            <a:off x="684000" y="4026879"/>
            <a:ext cx="6192000" cy="2001516"/>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وقد كان الناس قبل الأمر باستقبال الكعبة يصلون إلى بيت المقدس (المسجد الأقصى) ويتجهون إليه في قبلتهم مدة من الزمن، ثمّ جاء الأمر الرباني بالتوجه نحو المسجد الحرام (الكعبة المشرفة)، فعن أبي عُبيدة ، عن جابر بن زَيد ، عن ابن عباس أن النبي صلى الله عليه وسلم فرضت عليه الصلوات الخمس قبل هجرته بنحو سنتين وصلى رسول الله صلى الله عليه وسلم إلى بيت المقدس بعد هجرته سبعة عشر شهرا وكانت الأنصار وأهل المدينة يصلون إلى بيت المقدس نحو سنتين قبل قدوم النبي صلى الله عليه وسلم اليهم وكان النبي صلى الله عليه وسلم صلى إلى الكعبة بمكة ثمان سنين إلى أن عرج به إلى بيت المقدس ثم تحول إلى قبلته.</a:t>
            </a:r>
          </a:p>
        </p:txBody>
      </p:sp>
      <p:sp>
        <p:nvSpPr>
          <p:cNvPr id="8" name="Rounded Rectangle 7"/>
          <p:cNvSpPr/>
          <p:nvPr/>
        </p:nvSpPr>
        <p:spPr>
          <a:xfrm>
            <a:off x="684000" y="6150072"/>
            <a:ext cx="6192000" cy="455899"/>
          </a:xfrm>
          <a:prstGeom prst="roundRect">
            <a:avLst>
              <a:gd name="adj" fmla="val 5000"/>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306000" tIns="72000" bIns="72000"/>
          <a:lstStyle/>
          <a:p>
            <a:pPr algn="just" rtl="1">
              <a:lnSpc>
                <a:spcPct val="140000"/>
              </a:lnSpc>
            </a:pPr>
            <a:r>
              <a:rPr sz="1450" b="1" i="0">
                <a:solidFill>
                  <a:srgbClr val="3F5A12"/>
                </a:solidFill>
                <a:latin typeface="Sakkal Majalla"/>
                <a:cs typeface="Sakkal Majalla"/>
                <a:ea typeface="Sakkal Majalla"/>
              </a:rPr>
              <a:t>مسألة١:</a:t>
            </a:r>
            <a:r>
              <a:rPr sz="1450" b="0" i="0">
                <a:solidFill>
                  <a:srgbClr val="3A4033"/>
                </a:solidFill>
                <a:latin typeface="Sakkal Majalla"/>
                <a:cs typeface="Sakkal Majalla"/>
                <a:ea typeface="Sakkal Majalla"/>
              </a:rPr>
              <a:t> هل يؤمر المصلي باستقبال عين الكعبة؟</a:t>
            </a:r>
          </a:p>
        </p:txBody>
      </p:sp>
      <p:sp>
        <p:nvSpPr>
          <p:cNvPr id="9" name="Diamond 8"/>
          <p:cNvSpPr/>
          <p:nvPr/>
        </p:nvSpPr>
        <p:spPr>
          <a:xfrm>
            <a:off x="6768000" y="6236472"/>
            <a:ext cx="108000" cy="108000"/>
          </a:xfrm>
          <a:prstGeom prst="diamond">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84000" y="6675206"/>
            <a:ext cx="6192000" cy="1447797"/>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الجواب: من كان داخل المسجد الحرام فإنه يؤمر باستقبال عين الكعبة، ومن كان مصليًّا في الحرم خارج المسجد فإنه  يستقبل المسجد الحرام، ومن هو خارج حدود الحرام وناءٍ عنه فإنه يستقبل الحرم، لكنّ نية الجميع استقبال الكعبة المشرفة، وإنما أمر من كان في الحرم أن يستقبل المسجد الحرام والنائي أن يستقبل الحرم لتعذر استقبالهما عين الكعبة ببعد المسافة وخروج الكعبة عن مجال نظر العين</a:t>
            </a:r>
          </a:p>
        </p:txBody>
      </p:sp>
      <p:sp>
        <p:nvSpPr>
          <p:cNvPr id="11" name="Rounded Rectangle 10"/>
          <p:cNvSpPr/>
          <p:nvPr/>
        </p:nvSpPr>
        <p:spPr>
          <a:xfrm>
            <a:off x="684000" y="8216993"/>
            <a:ext cx="6192000" cy="722598"/>
          </a:xfrm>
          <a:prstGeom prst="roundRect">
            <a:avLst>
              <a:gd name="adj" fmla="val 5000"/>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306000" tIns="72000" bIns="72000"/>
          <a:lstStyle/>
          <a:p>
            <a:pPr algn="just" rtl="1">
              <a:lnSpc>
                <a:spcPct val="140000"/>
              </a:lnSpc>
            </a:pPr>
            <a:r>
              <a:rPr sz="1450" b="1" i="0">
                <a:solidFill>
                  <a:srgbClr val="3F5A12"/>
                </a:solidFill>
                <a:latin typeface="Sakkal Majalla"/>
                <a:cs typeface="Sakkal Majalla"/>
                <a:ea typeface="Sakkal Majalla"/>
              </a:rPr>
              <a:t>مسألة٢:</a:t>
            </a:r>
            <a:r>
              <a:rPr sz="1450" b="0" i="0">
                <a:solidFill>
                  <a:srgbClr val="3A4033"/>
                </a:solidFill>
                <a:latin typeface="Sakkal Majalla"/>
                <a:cs typeface="Sakkal Majalla"/>
                <a:ea typeface="Sakkal Majalla"/>
              </a:rPr>
              <a:t> من جهل القبلة فاجتهد في معرفتها وصلى حسبما أداه إليه اجتهاده ثم علم لاحقًا أنه صلى إلى غير القبلة، فهل عليه إعادة الصلاة؟</a:t>
            </a:r>
          </a:p>
        </p:txBody>
      </p:sp>
      <p:sp>
        <p:nvSpPr>
          <p:cNvPr id="12" name="Diamond 11"/>
          <p:cNvSpPr/>
          <p:nvPr/>
        </p:nvSpPr>
        <p:spPr>
          <a:xfrm>
            <a:off x="6768000" y="8303393"/>
            <a:ext cx="108000" cy="108000"/>
          </a:xfrm>
          <a:prstGeom prst="diamond">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84000" y="9022162"/>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الجواب:</a:t>
            </a:r>
            <a:r>
              <a:rPr sz="1500" b="0" i="0">
                <a:solidFill>
                  <a:srgbClr val="1B1F16"/>
                </a:solidFill>
                <a:latin typeface="Sakkal Majalla"/>
                <a:cs typeface="Sakkal Majalla"/>
                <a:ea typeface="Sakkal Majalla"/>
              </a:rPr>
              <a:t> في المسألة خلاف بين أهل العلم.</a:t>
            </a:r>
          </a:p>
        </p:txBody>
      </p:sp>
      <p:sp>
        <p:nvSpPr>
          <p:cNvPr id="14" name="TextBox 13"/>
          <p:cNvSpPr txBox="1"/>
          <p:nvPr/>
        </p:nvSpPr>
        <p:spPr>
          <a:xfrm>
            <a:off x="684000" y="9366205"/>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قيل:</a:t>
            </a:r>
            <a:r>
              <a:rPr sz="1500" b="0" i="0">
                <a:solidFill>
                  <a:srgbClr val="1B1F16"/>
                </a:solidFill>
                <a:latin typeface="Sakkal Majalla"/>
                <a:cs typeface="Sakkal Majalla"/>
                <a:ea typeface="Sakkal Majalla"/>
              </a:rPr>
              <a:t> عليه الإعادة مطلقًا</a:t>
            </a:r>
          </a:p>
        </p:txBody>
      </p:sp>
      <p:sp>
        <p:nvSpPr>
          <p:cNvPr id="15" name="TextBox 14"/>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الصلاة</a:t>
            </a:r>
          </a:p>
        </p:txBody>
      </p:sp>
      <p:sp>
        <p:nvSpPr>
          <p:cNvPr id="16" name="TextBox 15"/>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17" name="Rounded Rectangle 16"/>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١٩</a:t>
            </a:r>
            <a:r>
              <a:rPr sz="950" b="0" i="0">
                <a:solidFill>
                  <a:srgbClr val="8AA832"/>
                </a:solidFill>
                <a:latin typeface="Sakkal Majalla"/>
                <a:cs typeface="Sakkal Majalla"/>
                <a:ea typeface="Sakkal Majalla"/>
              </a:rPr>
              <a:t>  |  الفهرس</a:t>
            </a:r>
          </a:p>
        </p:txBody>
      </p:sp>
      <p:sp>
        <p:nvSpPr>
          <p:cNvPr id="19" name="Rectangle 18">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وقيل:</a:t>
            </a:r>
            <a:r>
              <a:rPr sz="1500" b="0" i="0">
                <a:solidFill>
                  <a:srgbClr val="1B1F16"/>
                </a:solidFill>
                <a:latin typeface="Sakkal Majalla"/>
                <a:cs typeface="Sakkal Majalla"/>
                <a:ea typeface="Sakkal Majalla"/>
              </a:rPr>
              <a:t> ليس عليه الإعادة مطلقًا</a:t>
            </a:r>
          </a:p>
        </p:txBody>
      </p:sp>
      <p:sp>
        <p:nvSpPr>
          <p:cNvPr id="4" name="TextBox 3"/>
          <p:cNvSpPr txBox="1"/>
          <p:nvPr/>
        </p:nvSpPr>
        <p:spPr>
          <a:xfrm>
            <a:off x="684000" y="2648042"/>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وقيل:</a:t>
            </a:r>
            <a:r>
              <a:rPr sz="1500" b="0" i="0">
                <a:solidFill>
                  <a:srgbClr val="1B1F16"/>
                </a:solidFill>
                <a:latin typeface="Sakkal Majalla"/>
                <a:cs typeface="Sakkal Majalla"/>
                <a:ea typeface="Sakkal Majalla"/>
              </a:rPr>
              <a:t> عليه الإعادة إن علم في وقت الصلاة، وليس عليه الإعادة إن علم وقد خرج الوقت</a:t>
            </a:r>
          </a:p>
        </p:txBody>
      </p:sp>
      <p:sp>
        <p:nvSpPr>
          <p:cNvPr id="5" name="TextBox 4"/>
          <p:cNvSpPr txBox="1"/>
          <p:nvPr/>
        </p:nvSpPr>
        <p:spPr>
          <a:xfrm>
            <a:off x="684000" y="2992084"/>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وقيل:</a:t>
            </a:r>
            <a:r>
              <a:rPr sz="1500" b="0" i="0">
                <a:solidFill>
                  <a:srgbClr val="1B1F16"/>
                </a:solidFill>
                <a:latin typeface="Sakkal Majalla"/>
                <a:cs typeface="Sakkal Majalla"/>
                <a:ea typeface="Sakkal Majalla"/>
              </a:rPr>
              <a:t> عليه الإعادة إن استدبر القبلة، وليس عليه الإعادة إن صلى إلى يمينها أو شمالها</a:t>
            </a:r>
          </a:p>
        </p:txBody>
      </p:sp>
      <p:sp>
        <p:nvSpPr>
          <p:cNvPr id="6" name="Diamond 5"/>
          <p:cNvSpPr/>
          <p:nvPr/>
        </p:nvSpPr>
        <p:spPr>
          <a:xfrm>
            <a:off x="6732000" y="3393727"/>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84000" y="3336127"/>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٦) النية</a:t>
            </a:r>
          </a:p>
        </p:txBody>
      </p:sp>
      <p:sp>
        <p:nvSpPr>
          <p:cNvPr id="8" name="TextBox 7"/>
          <p:cNvSpPr txBox="1"/>
          <p:nvPr/>
        </p:nvSpPr>
        <p:spPr>
          <a:xfrm>
            <a:off x="684000" y="3776181"/>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لغة:</a:t>
            </a:r>
            <a:r>
              <a:rPr sz="1500" b="0" i="0">
                <a:solidFill>
                  <a:srgbClr val="1B1F16"/>
                </a:solidFill>
                <a:latin typeface="Sakkal Majalla"/>
                <a:cs typeface="Sakkal Majalla"/>
                <a:ea typeface="Sakkal Majalla"/>
              </a:rPr>
              <a:t> القصد</a:t>
            </a:r>
          </a:p>
        </p:txBody>
      </p:sp>
      <p:sp>
        <p:nvSpPr>
          <p:cNvPr id="9" name="TextBox 8"/>
          <p:cNvSpPr txBox="1"/>
          <p:nvPr/>
        </p:nvSpPr>
        <p:spPr>
          <a:xfrm>
            <a:off x="684000" y="4120224"/>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اصطلاحا:</a:t>
            </a:r>
            <a:r>
              <a:rPr sz="1500" b="0" i="0">
                <a:solidFill>
                  <a:srgbClr val="1B1F16"/>
                </a:solidFill>
                <a:latin typeface="Sakkal Majalla"/>
                <a:cs typeface="Sakkal Majalla"/>
                <a:ea typeface="Sakkal Majalla"/>
              </a:rPr>
              <a:t> توجه القلب نحو الفعل ابتغاءً لوجه الله تعالى</a:t>
            </a:r>
          </a:p>
        </p:txBody>
      </p:sp>
      <p:sp>
        <p:nvSpPr>
          <p:cNvPr id="10" name="TextBox 9"/>
          <p:cNvSpPr txBox="1"/>
          <p:nvPr/>
        </p:nvSpPr>
        <p:spPr>
          <a:xfrm>
            <a:off x="684000" y="4464266"/>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يؤمر المصلي إذا أقبل على صلاته أن يستحضر النية في قلبه بأداء الفرض أو النفل لله سبحانه وتعالى تعبدا وامتثالًا لأمره، والنية شرط في الصلاة  وفي جميع العبادات غير معقولة المعنى.</a:t>
            </a:r>
          </a:p>
        </p:txBody>
      </p:sp>
      <p:sp>
        <p:nvSpPr>
          <p:cNvPr id="11" name="TextBox 10"/>
          <p:cNvSpPr txBox="1"/>
          <p:nvPr/>
        </p:nvSpPr>
        <p:spPr>
          <a:xfrm>
            <a:off x="684000" y="5112346"/>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محلها: محل النية القلب ولا ييشترط التلفظ بها، فهي تكييف للمعنى في القلب ثم توجهه نحو الفعل بالجوارح</a:t>
            </a:r>
          </a:p>
        </p:txBody>
      </p:sp>
      <p:sp>
        <p:nvSpPr>
          <p:cNvPr id="12" name="TextBox 11"/>
          <p:cNvSpPr txBox="1"/>
          <p:nvPr/>
        </p:nvSpPr>
        <p:spPr>
          <a:xfrm>
            <a:off x="684000" y="5760426"/>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ولا بدّ أن يعيّن العبادة التي يؤديها سواء كانت صلاة أم غيرها، وسواء كانت الصلاة فرضًا أم نفلًا، وييّن عدد ركعات الصلاة أربعًا أم ثلاثا أم اثنتين، ويعيّنها أحضرية أم سفرية، وقصر أم تمام.</a:t>
            </a:r>
          </a:p>
        </p:txBody>
      </p:sp>
      <p:sp>
        <p:nvSpPr>
          <p:cNvPr id="13" name="Rounded Rectangle 12"/>
          <p:cNvSpPr/>
          <p:nvPr/>
        </p:nvSpPr>
        <p:spPr>
          <a:xfrm>
            <a:off x="684000" y="6430106"/>
            <a:ext cx="6192000" cy="455899"/>
          </a:xfrm>
          <a:prstGeom prst="roundRect">
            <a:avLst>
              <a:gd name="adj" fmla="val 5000"/>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306000" tIns="72000" bIns="72000"/>
          <a:lstStyle/>
          <a:p>
            <a:pPr algn="just" rtl="1">
              <a:lnSpc>
                <a:spcPct val="140000"/>
              </a:lnSpc>
            </a:pPr>
            <a:r>
              <a:rPr sz="1450" b="1" i="0">
                <a:solidFill>
                  <a:srgbClr val="3F5A12"/>
                </a:solidFill>
                <a:latin typeface="Sakkal Majalla"/>
                <a:cs typeface="Sakkal Majalla"/>
                <a:ea typeface="Sakkal Majalla"/>
              </a:rPr>
              <a:t>مسالة١:</a:t>
            </a:r>
            <a:r>
              <a:rPr sz="1450" b="0" i="0">
                <a:solidFill>
                  <a:srgbClr val="3A4033"/>
                </a:solidFill>
                <a:latin typeface="Sakkal Majalla"/>
                <a:cs typeface="Sakkal Majalla"/>
                <a:ea typeface="Sakkal Majalla"/>
              </a:rPr>
              <a:t> لماذا شرعت النية ؟</a:t>
            </a:r>
          </a:p>
        </p:txBody>
      </p:sp>
      <p:sp>
        <p:nvSpPr>
          <p:cNvPr id="14" name="Diamond 13"/>
          <p:cNvSpPr/>
          <p:nvPr/>
        </p:nvSpPr>
        <p:spPr>
          <a:xfrm>
            <a:off x="6768000" y="6516506"/>
            <a:ext cx="108000" cy="108000"/>
          </a:xfrm>
          <a:prstGeom prst="diamond">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84000" y="6955240"/>
            <a:ext cx="6192000" cy="32765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١.  </a:t>
            </a:r>
            <a:r>
              <a:rPr sz="1500" b="1" i="0">
                <a:solidFill>
                  <a:srgbClr val="3F5A12"/>
                </a:solidFill>
                <a:latin typeface="Sakkal Majalla"/>
                <a:cs typeface="Sakkal Majalla"/>
                <a:ea typeface="Sakkal Majalla"/>
              </a:rPr>
              <a:t>الجواب:</a:t>
            </a:r>
            <a:r>
              <a:rPr sz="1500" b="0" i="0">
                <a:solidFill>
                  <a:srgbClr val="1B1F16"/>
                </a:solidFill>
                <a:latin typeface="Sakkal Majalla"/>
                <a:cs typeface="Sakkal Majalla"/>
                <a:ea typeface="Sakkal Majalla"/>
              </a:rPr>
              <a:t> شرعت النية لأمور، منها</a:t>
            </a:r>
          </a:p>
        </p:txBody>
      </p:sp>
      <p:sp>
        <p:nvSpPr>
          <p:cNvPr id="16" name="TextBox 15"/>
          <p:cNvSpPr txBox="1"/>
          <p:nvPr/>
        </p:nvSpPr>
        <p:spPr>
          <a:xfrm>
            <a:off x="684000" y="7299283"/>
            <a:ext cx="6192000" cy="881378"/>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٢.  </a:t>
            </a:r>
            <a:r>
              <a:rPr sz="1500" b="0" i="0">
                <a:solidFill>
                  <a:srgbClr val="1B1F16"/>
                </a:solidFill>
                <a:latin typeface="Sakkal Majalla"/>
                <a:cs typeface="Sakkal Majalla"/>
                <a:ea typeface="Sakkal Majalla"/>
              </a:rPr>
              <a:t>للتمييز بين العبادات والعادات؛ فالاستحمام الذي هو عادة الإنسان للتظف لا يحتاج إلى نية، والاغتسال الشرعي الذي يخرج المكلف من حال الحدث الأكبر إلى الطهارة يشترط له النية لأنه عبادة غير معقولة المعنى</a:t>
            </a:r>
          </a:p>
        </p:txBody>
      </p:sp>
      <p:sp>
        <p:nvSpPr>
          <p:cNvPr id="17" name="TextBox 16"/>
          <p:cNvSpPr txBox="1"/>
          <p:nvPr/>
        </p:nvSpPr>
        <p:spPr>
          <a:xfrm>
            <a:off x="684000" y="8224730"/>
            <a:ext cx="6192000" cy="604519"/>
          </a:xfrm>
          <a:prstGeom prst="rect">
            <a:avLst/>
          </a:prstGeom>
          <a:noFill/>
        </p:spPr>
        <p:txBody>
          <a:bodyPr wrap="square" lIns="0" rIns="0" tIns="0" bIns="0">
            <a:spAutoFit/>
          </a:bodyPr>
          <a:lstStyle/>
          <a:p>
            <a:pPr rtl="1" algn="just" marR="223200" indent="-223200">
              <a:lnSpc>
                <a:spcPct val="145000"/>
              </a:lnSpc>
            </a:pPr>
            <a:r>
              <a:rPr sz="1200" b="1" i="0">
                <a:solidFill>
                  <a:srgbClr val="6E8F22"/>
                </a:solidFill>
                <a:latin typeface="Sakkal Majalla"/>
                <a:cs typeface="Sakkal Majalla"/>
                <a:ea typeface="Sakkal Majalla"/>
              </a:rPr>
              <a:t>٣.  </a:t>
            </a:r>
            <a:r>
              <a:rPr sz="1500" b="1" i="0">
                <a:solidFill>
                  <a:srgbClr val="3F5A12"/>
                </a:solidFill>
                <a:latin typeface="Sakkal Majalla"/>
                <a:cs typeface="Sakkal Majalla"/>
                <a:ea typeface="Sakkal Majalla"/>
              </a:rPr>
              <a:t>لتمييز العبادات بعضها عن بعض:</a:t>
            </a:r>
            <a:r>
              <a:rPr sz="1500" b="0" i="0">
                <a:solidFill>
                  <a:srgbClr val="1B1F16"/>
                </a:solidFill>
                <a:latin typeface="Sakkal Majalla"/>
                <a:cs typeface="Sakkal Majalla"/>
                <a:ea typeface="Sakkal Majalla"/>
              </a:rPr>
              <a:t> ففريضة الفجر تتميز عن سنة الفجر بالنية فقط، وإلا فإن صورتهما الظاهرة واحدة</a:t>
            </a:r>
          </a:p>
        </p:txBody>
      </p:sp>
      <p:sp>
        <p:nvSpPr>
          <p:cNvPr id="18" name="TextBox 17"/>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الصلاة</a:t>
            </a:r>
          </a:p>
        </p:txBody>
      </p:sp>
      <p:sp>
        <p:nvSpPr>
          <p:cNvPr id="19" name="TextBox 18"/>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20" name="Rounded Rectangle 19"/>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٢٠</a:t>
            </a:r>
            <a:r>
              <a:rPr sz="950" b="0" i="0">
                <a:solidFill>
                  <a:srgbClr val="8AA832"/>
                </a:solidFill>
                <a:latin typeface="Sakkal Majalla"/>
                <a:cs typeface="Sakkal Majalla"/>
                <a:ea typeface="Sakkal Majalla"/>
              </a:rPr>
              <a:t>  |  الفهرس</a:t>
            </a:r>
          </a:p>
        </p:txBody>
      </p:sp>
      <p:sp>
        <p:nvSpPr>
          <p:cNvPr id="22" name="Rectangle 21">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أركان الصلاة</a:t>
            </a:r>
          </a:p>
        </p:txBody>
      </p:sp>
      <p:sp>
        <p:nvSpPr>
          <p:cNvPr id="4" name="Rectangle 3"/>
          <p:cNvSpPr/>
          <p:nvPr/>
        </p:nvSpPr>
        <p:spPr>
          <a:xfrm>
            <a:off x="5796000" y="2653049"/>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Diamond 4"/>
          <p:cNvSpPr/>
          <p:nvPr/>
        </p:nvSpPr>
        <p:spPr>
          <a:xfrm>
            <a:off x="5706000" y="2640449"/>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Rounded Rectangle 5"/>
          <p:cNvSpPr/>
          <p:nvPr/>
        </p:nvSpPr>
        <p:spPr>
          <a:xfrm>
            <a:off x="3843000" y="2844066"/>
            <a:ext cx="3033000" cy="288000"/>
          </a:xfrm>
          <a:prstGeom prst="roundRect">
            <a:avLst>
              <a:gd name="adj" fmla="val 14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3915000" y="2916066"/>
            <a:ext cx="2889000" cy="216000"/>
          </a:xfrm>
          <a:prstGeom prst="rect">
            <a:avLst/>
          </a:prstGeom>
          <a:noFill/>
        </p:spPr>
        <p:txBody>
          <a:bodyPr wrap="square" lIns="0" rIns="0" tIns="0" bIns="0">
            <a:spAutoFit/>
          </a:bodyPr>
          <a:lstStyle/>
          <a:p>
            <a:pPr rtl="1" algn="ctr">
              <a:lnSpc>
                <a:spcPct val="145000"/>
              </a:lnSpc>
              <a:spcBef>
                <a:spcPts val="0"/>
              </a:spcBef>
              <a:spcAft>
                <a:spcPts val="0"/>
              </a:spcAft>
            </a:pPr>
            <a:r>
              <a:rPr sz="1500" b="1" i="0">
                <a:solidFill>
                  <a:srgbClr val="3F5A12"/>
                </a:solidFill>
                <a:latin typeface="Sakkal Majalla"/>
                <a:cs typeface="Sakkal Majalla"/>
                <a:ea typeface="Sakkal Majalla"/>
              </a:rPr>
              <a:t>القيام</a:t>
            </a:r>
          </a:p>
        </p:txBody>
      </p:sp>
      <p:sp>
        <p:nvSpPr>
          <p:cNvPr id="8" name="Rounded Rectangle 7"/>
          <p:cNvSpPr/>
          <p:nvPr/>
        </p:nvSpPr>
        <p:spPr>
          <a:xfrm>
            <a:off x="684000" y="2844066"/>
            <a:ext cx="3033000" cy="288000"/>
          </a:xfrm>
          <a:prstGeom prst="roundRect">
            <a:avLst>
              <a:gd name="adj" fmla="val 14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756000" y="2916066"/>
            <a:ext cx="2889000" cy="216000"/>
          </a:xfrm>
          <a:prstGeom prst="rect">
            <a:avLst/>
          </a:prstGeom>
          <a:noFill/>
        </p:spPr>
        <p:txBody>
          <a:bodyPr wrap="square" lIns="0" rIns="0" tIns="0" bIns="0">
            <a:spAutoFit/>
          </a:bodyPr>
          <a:lstStyle/>
          <a:p>
            <a:pPr rtl="1" algn="ctr">
              <a:lnSpc>
                <a:spcPct val="145000"/>
              </a:lnSpc>
              <a:spcBef>
                <a:spcPts val="0"/>
              </a:spcBef>
              <a:spcAft>
                <a:spcPts val="0"/>
              </a:spcAft>
            </a:pPr>
            <a:r>
              <a:rPr sz="1500" b="1" i="0">
                <a:solidFill>
                  <a:srgbClr val="3F5A12"/>
                </a:solidFill>
                <a:latin typeface="Sakkal Majalla"/>
                <a:cs typeface="Sakkal Majalla"/>
                <a:ea typeface="Sakkal Majalla"/>
              </a:rPr>
              <a:t>تكبيرة الإحرام</a:t>
            </a:r>
          </a:p>
        </p:txBody>
      </p:sp>
      <p:sp>
        <p:nvSpPr>
          <p:cNvPr id="10" name="Rounded Rectangle 9"/>
          <p:cNvSpPr/>
          <p:nvPr/>
        </p:nvSpPr>
        <p:spPr>
          <a:xfrm>
            <a:off x="3843000" y="3196866"/>
            <a:ext cx="3033000" cy="288000"/>
          </a:xfrm>
          <a:prstGeom prst="roundRect">
            <a:avLst>
              <a:gd name="adj" fmla="val 14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3915000" y="3268866"/>
            <a:ext cx="2889000" cy="216000"/>
          </a:xfrm>
          <a:prstGeom prst="rect">
            <a:avLst/>
          </a:prstGeom>
          <a:noFill/>
        </p:spPr>
        <p:txBody>
          <a:bodyPr wrap="square" lIns="0" rIns="0" tIns="0" bIns="0">
            <a:spAutoFit/>
          </a:bodyPr>
          <a:lstStyle/>
          <a:p>
            <a:pPr rtl="1" algn="ctr">
              <a:lnSpc>
                <a:spcPct val="145000"/>
              </a:lnSpc>
              <a:spcBef>
                <a:spcPts val="0"/>
              </a:spcBef>
              <a:spcAft>
                <a:spcPts val="0"/>
              </a:spcAft>
            </a:pPr>
            <a:r>
              <a:rPr sz="1500" b="1" i="0">
                <a:solidFill>
                  <a:srgbClr val="3F5A12"/>
                </a:solidFill>
                <a:latin typeface="Sakkal Majalla"/>
                <a:cs typeface="Sakkal Majalla"/>
                <a:ea typeface="Sakkal Majalla"/>
              </a:rPr>
              <a:t>الفاتحة</a:t>
            </a:r>
          </a:p>
        </p:txBody>
      </p:sp>
      <p:sp>
        <p:nvSpPr>
          <p:cNvPr id="12" name="Rounded Rectangle 11"/>
          <p:cNvSpPr/>
          <p:nvPr/>
        </p:nvSpPr>
        <p:spPr>
          <a:xfrm>
            <a:off x="684000" y="3196866"/>
            <a:ext cx="3033000" cy="288000"/>
          </a:xfrm>
          <a:prstGeom prst="roundRect">
            <a:avLst>
              <a:gd name="adj" fmla="val 14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756000" y="3268866"/>
            <a:ext cx="2889000" cy="216000"/>
          </a:xfrm>
          <a:prstGeom prst="rect">
            <a:avLst/>
          </a:prstGeom>
          <a:noFill/>
        </p:spPr>
        <p:txBody>
          <a:bodyPr wrap="square" lIns="0" rIns="0" tIns="0" bIns="0">
            <a:spAutoFit/>
          </a:bodyPr>
          <a:lstStyle/>
          <a:p>
            <a:pPr rtl="1" algn="ctr">
              <a:lnSpc>
                <a:spcPct val="145000"/>
              </a:lnSpc>
              <a:spcBef>
                <a:spcPts val="0"/>
              </a:spcBef>
              <a:spcAft>
                <a:spcPts val="0"/>
              </a:spcAft>
            </a:pPr>
            <a:r>
              <a:rPr sz="1500" b="1" i="0">
                <a:solidFill>
                  <a:srgbClr val="3F5A12"/>
                </a:solidFill>
                <a:latin typeface="Sakkal Majalla"/>
                <a:cs typeface="Sakkal Majalla"/>
                <a:ea typeface="Sakkal Majalla"/>
              </a:rPr>
              <a:t>الركوع</a:t>
            </a:r>
          </a:p>
        </p:txBody>
      </p:sp>
      <p:sp>
        <p:nvSpPr>
          <p:cNvPr id="14" name="Rounded Rectangle 13"/>
          <p:cNvSpPr/>
          <p:nvPr/>
        </p:nvSpPr>
        <p:spPr>
          <a:xfrm>
            <a:off x="3843000" y="3549666"/>
            <a:ext cx="3033000" cy="288000"/>
          </a:xfrm>
          <a:prstGeom prst="roundRect">
            <a:avLst>
              <a:gd name="adj" fmla="val 14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3915000" y="3621666"/>
            <a:ext cx="2889000" cy="216000"/>
          </a:xfrm>
          <a:prstGeom prst="rect">
            <a:avLst/>
          </a:prstGeom>
          <a:noFill/>
        </p:spPr>
        <p:txBody>
          <a:bodyPr wrap="square" lIns="0" rIns="0" tIns="0" bIns="0">
            <a:spAutoFit/>
          </a:bodyPr>
          <a:lstStyle/>
          <a:p>
            <a:pPr rtl="1" algn="ctr">
              <a:lnSpc>
                <a:spcPct val="145000"/>
              </a:lnSpc>
              <a:spcBef>
                <a:spcPts val="0"/>
              </a:spcBef>
              <a:spcAft>
                <a:spcPts val="0"/>
              </a:spcAft>
            </a:pPr>
            <a:r>
              <a:rPr sz="1500" b="1" i="0">
                <a:solidFill>
                  <a:srgbClr val="3F5A12"/>
                </a:solidFill>
                <a:latin typeface="Sakkal Majalla"/>
                <a:cs typeface="Sakkal Majalla"/>
                <a:ea typeface="Sakkal Majalla"/>
              </a:rPr>
              <a:t>السجود</a:t>
            </a:r>
          </a:p>
        </p:txBody>
      </p:sp>
      <p:sp>
        <p:nvSpPr>
          <p:cNvPr id="16" name="Rounded Rectangle 15"/>
          <p:cNvSpPr/>
          <p:nvPr/>
        </p:nvSpPr>
        <p:spPr>
          <a:xfrm>
            <a:off x="684000" y="3549666"/>
            <a:ext cx="3033000" cy="288000"/>
          </a:xfrm>
          <a:prstGeom prst="roundRect">
            <a:avLst>
              <a:gd name="adj" fmla="val 14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756000" y="3621666"/>
            <a:ext cx="2889000" cy="216000"/>
          </a:xfrm>
          <a:prstGeom prst="rect">
            <a:avLst/>
          </a:prstGeom>
          <a:noFill/>
        </p:spPr>
        <p:txBody>
          <a:bodyPr wrap="square" lIns="0" rIns="0" tIns="0" bIns="0">
            <a:spAutoFit/>
          </a:bodyPr>
          <a:lstStyle/>
          <a:p>
            <a:pPr rtl="1" algn="ctr">
              <a:lnSpc>
                <a:spcPct val="145000"/>
              </a:lnSpc>
              <a:spcBef>
                <a:spcPts val="0"/>
              </a:spcBef>
              <a:spcAft>
                <a:spcPts val="0"/>
              </a:spcAft>
            </a:pPr>
            <a:r>
              <a:rPr sz="1500" b="1" i="0">
                <a:solidFill>
                  <a:srgbClr val="3F5A12"/>
                </a:solidFill>
                <a:latin typeface="Sakkal Majalla"/>
                <a:cs typeface="Sakkal Majalla"/>
                <a:ea typeface="Sakkal Majalla"/>
              </a:rPr>
              <a:t>القعود</a:t>
            </a:r>
          </a:p>
        </p:txBody>
      </p:sp>
      <p:sp>
        <p:nvSpPr>
          <p:cNvPr id="18" name="Rounded Rectangle 17"/>
          <p:cNvSpPr/>
          <p:nvPr/>
        </p:nvSpPr>
        <p:spPr>
          <a:xfrm>
            <a:off x="3843000" y="3902466"/>
            <a:ext cx="3033000" cy="288000"/>
          </a:xfrm>
          <a:prstGeom prst="roundRect">
            <a:avLst>
              <a:gd name="adj" fmla="val 14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3915000" y="3974466"/>
            <a:ext cx="2889000" cy="216000"/>
          </a:xfrm>
          <a:prstGeom prst="rect">
            <a:avLst/>
          </a:prstGeom>
          <a:noFill/>
        </p:spPr>
        <p:txBody>
          <a:bodyPr wrap="square" lIns="0" rIns="0" tIns="0" bIns="0">
            <a:spAutoFit/>
          </a:bodyPr>
          <a:lstStyle/>
          <a:p>
            <a:pPr rtl="1" algn="ctr">
              <a:lnSpc>
                <a:spcPct val="145000"/>
              </a:lnSpc>
              <a:spcBef>
                <a:spcPts val="0"/>
              </a:spcBef>
              <a:spcAft>
                <a:spcPts val="0"/>
              </a:spcAft>
            </a:pPr>
            <a:r>
              <a:rPr sz="1500" b="1" i="0">
                <a:solidFill>
                  <a:srgbClr val="3F5A12"/>
                </a:solidFill>
                <a:latin typeface="Sakkal Majalla"/>
                <a:cs typeface="Sakkal Majalla"/>
                <a:ea typeface="Sakkal Majalla"/>
              </a:rPr>
              <a:t>التشهد الأخير</a:t>
            </a:r>
          </a:p>
        </p:txBody>
      </p:sp>
      <p:sp>
        <p:nvSpPr>
          <p:cNvPr id="20" name="Rounded Rectangle 19"/>
          <p:cNvSpPr/>
          <p:nvPr/>
        </p:nvSpPr>
        <p:spPr>
          <a:xfrm>
            <a:off x="684000" y="3902466"/>
            <a:ext cx="3033000" cy="288000"/>
          </a:xfrm>
          <a:prstGeom prst="roundRect">
            <a:avLst>
              <a:gd name="adj" fmla="val 14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756000" y="3974466"/>
            <a:ext cx="2889000" cy="216000"/>
          </a:xfrm>
          <a:prstGeom prst="rect">
            <a:avLst/>
          </a:prstGeom>
          <a:noFill/>
        </p:spPr>
        <p:txBody>
          <a:bodyPr wrap="square" lIns="0" rIns="0" tIns="0" bIns="0">
            <a:spAutoFit/>
          </a:bodyPr>
          <a:lstStyle/>
          <a:p>
            <a:pPr rtl="1" algn="ctr">
              <a:lnSpc>
                <a:spcPct val="145000"/>
              </a:lnSpc>
              <a:spcBef>
                <a:spcPts val="0"/>
              </a:spcBef>
              <a:spcAft>
                <a:spcPts val="0"/>
              </a:spcAft>
            </a:pPr>
            <a:r>
              <a:rPr sz="1500" b="1" i="0">
                <a:solidFill>
                  <a:srgbClr val="3F5A12"/>
                </a:solidFill>
                <a:latin typeface="Sakkal Majalla"/>
                <a:cs typeface="Sakkal Majalla"/>
                <a:ea typeface="Sakkal Majalla"/>
              </a:rPr>
              <a:t>التسليم</a:t>
            </a:r>
          </a:p>
        </p:txBody>
      </p:sp>
      <p:sp>
        <p:nvSpPr>
          <p:cNvPr id="22" name="TextBox 21"/>
          <p:cNvSpPr txBox="1"/>
          <p:nvPr/>
        </p:nvSpPr>
        <p:spPr>
          <a:xfrm>
            <a:off x="684000" y="4405836"/>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سنن الصلاة</a:t>
            </a:r>
          </a:p>
        </p:txBody>
      </p:sp>
      <p:sp>
        <p:nvSpPr>
          <p:cNvPr id="23" name="Rectangle 22"/>
          <p:cNvSpPr/>
          <p:nvPr/>
        </p:nvSpPr>
        <p:spPr>
          <a:xfrm>
            <a:off x="5796000" y="4754886"/>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Diamond 23"/>
          <p:cNvSpPr/>
          <p:nvPr/>
        </p:nvSpPr>
        <p:spPr>
          <a:xfrm>
            <a:off x="5706000" y="4742286"/>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Rounded Rectangle 24"/>
          <p:cNvSpPr/>
          <p:nvPr/>
        </p:nvSpPr>
        <p:spPr>
          <a:xfrm>
            <a:off x="3843000" y="4945903"/>
            <a:ext cx="3033000" cy="288000"/>
          </a:xfrm>
          <a:prstGeom prst="roundRect">
            <a:avLst>
              <a:gd name="adj" fmla="val 14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6" name="TextBox 25"/>
          <p:cNvSpPr txBox="1"/>
          <p:nvPr/>
        </p:nvSpPr>
        <p:spPr>
          <a:xfrm>
            <a:off x="3915000" y="5017903"/>
            <a:ext cx="2889000" cy="216000"/>
          </a:xfrm>
          <a:prstGeom prst="rect">
            <a:avLst/>
          </a:prstGeom>
          <a:noFill/>
        </p:spPr>
        <p:txBody>
          <a:bodyPr wrap="square" lIns="0" rIns="0" tIns="0" bIns="0">
            <a:spAutoFit/>
          </a:bodyPr>
          <a:lstStyle/>
          <a:p>
            <a:pPr rtl="1" algn="ctr">
              <a:lnSpc>
                <a:spcPct val="145000"/>
              </a:lnSpc>
              <a:spcBef>
                <a:spcPts val="0"/>
              </a:spcBef>
              <a:spcAft>
                <a:spcPts val="0"/>
              </a:spcAft>
            </a:pPr>
            <a:r>
              <a:rPr sz="1500" b="1" i="0">
                <a:solidFill>
                  <a:srgbClr val="3F5A12"/>
                </a:solidFill>
                <a:latin typeface="Sakkal Majalla"/>
                <a:cs typeface="Sakkal Majalla"/>
                <a:ea typeface="Sakkal Majalla"/>
              </a:rPr>
              <a:t>التوجيه</a:t>
            </a:r>
          </a:p>
        </p:txBody>
      </p:sp>
      <p:sp>
        <p:nvSpPr>
          <p:cNvPr id="27" name="Rounded Rectangle 26"/>
          <p:cNvSpPr/>
          <p:nvPr/>
        </p:nvSpPr>
        <p:spPr>
          <a:xfrm>
            <a:off x="684000" y="4945903"/>
            <a:ext cx="3033000" cy="288000"/>
          </a:xfrm>
          <a:prstGeom prst="roundRect">
            <a:avLst>
              <a:gd name="adj" fmla="val 14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8" name="TextBox 27"/>
          <p:cNvSpPr txBox="1"/>
          <p:nvPr/>
        </p:nvSpPr>
        <p:spPr>
          <a:xfrm>
            <a:off x="756000" y="5017903"/>
            <a:ext cx="2889000" cy="216000"/>
          </a:xfrm>
          <a:prstGeom prst="rect">
            <a:avLst/>
          </a:prstGeom>
          <a:noFill/>
        </p:spPr>
        <p:txBody>
          <a:bodyPr wrap="square" lIns="0" rIns="0" tIns="0" bIns="0">
            <a:spAutoFit/>
          </a:bodyPr>
          <a:lstStyle/>
          <a:p>
            <a:pPr rtl="1" algn="ctr">
              <a:lnSpc>
                <a:spcPct val="145000"/>
              </a:lnSpc>
              <a:spcBef>
                <a:spcPts val="0"/>
              </a:spcBef>
              <a:spcAft>
                <a:spcPts val="0"/>
              </a:spcAft>
            </a:pPr>
            <a:r>
              <a:rPr sz="1500" b="1" i="0">
                <a:solidFill>
                  <a:srgbClr val="3F5A12"/>
                </a:solidFill>
                <a:latin typeface="Sakkal Majalla"/>
                <a:cs typeface="Sakkal Majalla"/>
                <a:ea typeface="Sakkal Majalla"/>
              </a:rPr>
              <a:t>الاستعاذة</a:t>
            </a:r>
          </a:p>
        </p:txBody>
      </p:sp>
      <p:sp>
        <p:nvSpPr>
          <p:cNvPr id="29" name="Rounded Rectangle 28"/>
          <p:cNvSpPr/>
          <p:nvPr/>
        </p:nvSpPr>
        <p:spPr>
          <a:xfrm>
            <a:off x="3843000" y="5298703"/>
            <a:ext cx="3033000" cy="288000"/>
          </a:xfrm>
          <a:prstGeom prst="roundRect">
            <a:avLst>
              <a:gd name="adj" fmla="val 14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0" name="TextBox 29"/>
          <p:cNvSpPr txBox="1"/>
          <p:nvPr/>
        </p:nvSpPr>
        <p:spPr>
          <a:xfrm>
            <a:off x="3915000" y="5370703"/>
            <a:ext cx="2889000" cy="216000"/>
          </a:xfrm>
          <a:prstGeom prst="rect">
            <a:avLst/>
          </a:prstGeom>
          <a:noFill/>
        </p:spPr>
        <p:txBody>
          <a:bodyPr wrap="square" lIns="0" rIns="0" tIns="0" bIns="0">
            <a:spAutoFit/>
          </a:bodyPr>
          <a:lstStyle/>
          <a:p>
            <a:pPr rtl="1" algn="ctr">
              <a:lnSpc>
                <a:spcPct val="145000"/>
              </a:lnSpc>
              <a:spcBef>
                <a:spcPts val="0"/>
              </a:spcBef>
              <a:spcAft>
                <a:spcPts val="0"/>
              </a:spcAft>
            </a:pPr>
            <a:r>
              <a:rPr sz="1500" b="1" i="0">
                <a:solidFill>
                  <a:srgbClr val="3F5A12"/>
                </a:solidFill>
                <a:latin typeface="Sakkal Majalla"/>
                <a:cs typeface="Sakkal Majalla"/>
                <a:ea typeface="Sakkal Majalla"/>
              </a:rPr>
              <a:t>قراءة سورة غير الفاتحة</a:t>
            </a:r>
          </a:p>
        </p:txBody>
      </p:sp>
      <p:sp>
        <p:nvSpPr>
          <p:cNvPr id="31" name="Rounded Rectangle 30"/>
          <p:cNvSpPr/>
          <p:nvPr/>
        </p:nvSpPr>
        <p:spPr>
          <a:xfrm>
            <a:off x="684000" y="5298703"/>
            <a:ext cx="3033000" cy="288000"/>
          </a:xfrm>
          <a:prstGeom prst="roundRect">
            <a:avLst>
              <a:gd name="adj" fmla="val 14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2" name="TextBox 31"/>
          <p:cNvSpPr txBox="1"/>
          <p:nvPr/>
        </p:nvSpPr>
        <p:spPr>
          <a:xfrm>
            <a:off x="756000" y="5370703"/>
            <a:ext cx="2889000" cy="216000"/>
          </a:xfrm>
          <a:prstGeom prst="rect">
            <a:avLst/>
          </a:prstGeom>
          <a:noFill/>
        </p:spPr>
        <p:txBody>
          <a:bodyPr wrap="square" lIns="0" rIns="0" tIns="0" bIns="0">
            <a:spAutoFit/>
          </a:bodyPr>
          <a:lstStyle/>
          <a:p>
            <a:pPr rtl="1" algn="ctr">
              <a:lnSpc>
                <a:spcPct val="145000"/>
              </a:lnSpc>
              <a:spcBef>
                <a:spcPts val="0"/>
              </a:spcBef>
              <a:spcAft>
                <a:spcPts val="0"/>
              </a:spcAft>
            </a:pPr>
            <a:r>
              <a:rPr sz="1500" b="1" i="0">
                <a:solidFill>
                  <a:srgbClr val="3F5A12"/>
                </a:solidFill>
                <a:latin typeface="Sakkal Majalla"/>
                <a:cs typeface="Sakkal Majalla"/>
                <a:ea typeface="Sakkal Majalla"/>
              </a:rPr>
              <a:t>تكبيرات الانتقال</a:t>
            </a:r>
          </a:p>
        </p:txBody>
      </p:sp>
      <p:sp>
        <p:nvSpPr>
          <p:cNvPr id="33" name="Rounded Rectangle 32"/>
          <p:cNvSpPr/>
          <p:nvPr/>
        </p:nvSpPr>
        <p:spPr>
          <a:xfrm>
            <a:off x="3843000" y="5651503"/>
            <a:ext cx="3033000" cy="288000"/>
          </a:xfrm>
          <a:prstGeom prst="roundRect">
            <a:avLst>
              <a:gd name="adj" fmla="val 14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4" name="TextBox 33"/>
          <p:cNvSpPr txBox="1"/>
          <p:nvPr/>
        </p:nvSpPr>
        <p:spPr>
          <a:xfrm>
            <a:off x="3915000" y="5723503"/>
            <a:ext cx="2889000" cy="216000"/>
          </a:xfrm>
          <a:prstGeom prst="rect">
            <a:avLst/>
          </a:prstGeom>
          <a:noFill/>
        </p:spPr>
        <p:txBody>
          <a:bodyPr wrap="square" lIns="0" rIns="0" tIns="0" bIns="0">
            <a:spAutoFit/>
          </a:bodyPr>
          <a:lstStyle/>
          <a:p>
            <a:pPr rtl="1" algn="ctr">
              <a:lnSpc>
                <a:spcPct val="145000"/>
              </a:lnSpc>
              <a:spcBef>
                <a:spcPts val="0"/>
              </a:spcBef>
              <a:spcAft>
                <a:spcPts val="0"/>
              </a:spcAft>
            </a:pPr>
            <a:r>
              <a:rPr sz="1500" b="1" i="0">
                <a:solidFill>
                  <a:srgbClr val="3F5A12"/>
                </a:solidFill>
                <a:latin typeface="Sakkal Majalla"/>
                <a:cs typeface="Sakkal Majalla"/>
                <a:ea typeface="Sakkal Majalla"/>
              </a:rPr>
              <a:t>التسبيح في الركوع والسجود</a:t>
            </a:r>
          </a:p>
        </p:txBody>
      </p:sp>
      <p:sp>
        <p:nvSpPr>
          <p:cNvPr id="35" name="Rounded Rectangle 34"/>
          <p:cNvSpPr/>
          <p:nvPr/>
        </p:nvSpPr>
        <p:spPr>
          <a:xfrm>
            <a:off x="684000" y="5651503"/>
            <a:ext cx="3033000" cy="288000"/>
          </a:xfrm>
          <a:prstGeom prst="roundRect">
            <a:avLst>
              <a:gd name="adj" fmla="val 14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6" name="TextBox 35"/>
          <p:cNvSpPr txBox="1"/>
          <p:nvPr/>
        </p:nvSpPr>
        <p:spPr>
          <a:xfrm>
            <a:off x="756000" y="5723503"/>
            <a:ext cx="2889000" cy="216000"/>
          </a:xfrm>
          <a:prstGeom prst="rect">
            <a:avLst/>
          </a:prstGeom>
          <a:noFill/>
        </p:spPr>
        <p:txBody>
          <a:bodyPr wrap="square" lIns="0" rIns="0" tIns="0" bIns="0">
            <a:spAutoFit/>
          </a:bodyPr>
          <a:lstStyle/>
          <a:p>
            <a:pPr rtl="1" algn="ctr">
              <a:lnSpc>
                <a:spcPct val="145000"/>
              </a:lnSpc>
              <a:spcBef>
                <a:spcPts val="0"/>
              </a:spcBef>
              <a:spcAft>
                <a:spcPts val="0"/>
              </a:spcAft>
            </a:pPr>
            <a:r>
              <a:rPr sz="1500" b="1" i="0">
                <a:solidFill>
                  <a:srgbClr val="3F5A12"/>
                </a:solidFill>
                <a:latin typeface="Sakkal Majalla"/>
                <a:cs typeface="Sakkal Majalla"/>
                <a:ea typeface="Sakkal Majalla"/>
              </a:rPr>
              <a:t>التشهد الأول</a:t>
            </a:r>
          </a:p>
        </p:txBody>
      </p:sp>
      <p:sp>
        <p:nvSpPr>
          <p:cNvPr id="37" name="TextBox 36"/>
          <p:cNvSpPr txBox="1"/>
          <p:nvPr/>
        </p:nvSpPr>
        <p:spPr>
          <a:xfrm>
            <a:off x="684000" y="6137233"/>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صفة الصلاة</a:t>
            </a:r>
          </a:p>
        </p:txBody>
      </p:sp>
      <p:sp>
        <p:nvSpPr>
          <p:cNvPr id="38" name="Rectangle 37"/>
          <p:cNvSpPr/>
          <p:nvPr/>
        </p:nvSpPr>
        <p:spPr>
          <a:xfrm>
            <a:off x="5796000" y="6486282"/>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Diamond 38"/>
          <p:cNvSpPr/>
          <p:nvPr/>
        </p:nvSpPr>
        <p:spPr>
          <a:xfrm>
            <a:off x="5706000" y="6473682"/>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0" name="Rounded Rectangle 39"/>
          <p:cNvSpPr/>
          <p:nvPr/>
        </p:nvSpPr>
        <p:spPr>
          <a:xfrm>
            <a:off x="684000" y="6698899"/>
            <a:ext cx="6192000" cy="2170396"/>
          </a:xfrm>
          <a:prstGeom prst="roundRect">
            <a:avLst>
              <a:gd name="adj" fmla="val 5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180000" tIns="79200" bIns="79200"/>
          <a:lstStyle/>
          <a:p>
            <a:pPr algn="just" rtl="1">
              <a:lnSpc>
                <a:spcPct val="145000"/>
              </a:lnSpc>
              <a:spcBef>
                <a:spcPts val="0"/>
              </a:spcBef>
              <a:spcAft>
                <a:spcPts val="0"/>
              </a:spcAft>
            </a:pPr>
            <a:r>
              <a:rPr sz="1500" b="0" i="0">
                <a:solidFill>
                  <a:srgbClr val="2A3322"/>
                </a:solidFill>
                <a:latin typeface="Sakkal Majalla"/>
                <a:cs typeface="Sakkal Majalla"/>
                <a:ea typeface="Sakkal Majalla"/>
              </a:rPr>
              <a:t>عن أبي هريرة أنَّ رَسولَ اللهِ صلَّى اللهُ عليه وسلَّم دَخَلَ المَسجِدَ فدَخَلَ رَجُلٌ فصَلَّى، فسَلَّمَ على النَّبيِّ صلَّى اللهُ عليه وسلَّم فرَدَّ وقال: ارجِعْ فصَلِّ فإنَّكَ لَم تُصَلِّ، فرَجَعَ يُصَلِّي كما صَلَّى، ثُمَّ جاءَ فسَلَّمَ على النَّبيِّ صلَّى اللهُ عليه وسلَّم، فقال: ارجِع فصَلِّ فإنَّكَ لَم تُصَلِّ، ثَلاثًا، فقال: والذي بَعَثَكَ بالحَقِّ ما أُحسِنُ غَيرَه، فعَلِّمْني، فقال: إذا قُمتَ إلى الصَّلاةِ فكَبِّرْ، ثُمَّ اقرَأْ ما تَيَسَّرَ معكَ مِنَ القُرآنِ، ثُمَّ اركَعْ حتَّى تَطمَئِنَّ راكِعًا، ثُمَّ ارفَعْ حتَّى تَعدِلَ قائِمًا، ثُمَّ اسجُدْ حتَّى تَطمَئِنَّ ساجِدًا، ثُمَّ ارفَعْ حتَّى تَطمَئِنَّ جالِسًا، وافعَلْ ذلك في صَلاتِكَ كُلِّها.</a:t>
            </a:r>
          </a:p>
        </p:txBody>
      </p:sp>
      <p:sp>
        <p:nvSpPr>
          <p:cNvPr id="41" name="Rectangle 40"/>
          <p:cNvSpPr/>
          <p:nvPr/>
        </p:nvSpPr>
        <p:spPr>
          <a:xfrm>
            <a:off x="6818400" y="6698899"/>
            <a:ext cx="57600" cy="2170396"/>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TextBox 41"/>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الصلاة</a:t>
            </a:r>
          </a:p>
        </p:txBody>
      </p:sp>
      <p:sp>
        <p:nvSpPr>
          <p:cNvPr id="43" name="TextBox 42"/>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44" name="Rounded Rectangle 43"/>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5" name="TextBox 44"/>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٢١</a:t>
            </a:r>
            <a:r>
              <a:rPr sz="950" b="0" i="0">
                <a:solidFill>
                  <a:srgbClr val="8AA832"/>
                </a:solidFill>
                <a:latin typeface="Sakkal Majalla"/>
                <a:cs typeface="Sakkal Majalla"/>
                <a:ea typeface="Sakkal Majalla"/>
              </a:rPr>
              <a:t>  |  الفهرس</a:t>
            </a:r>
          </a:p>
        </p:txBody>
      </p:sp>
      <p:sp>
        <p:nvSpPr>
          <p:cNvPr id="46" name="Rectangle 45">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Diamond 2"/>
          <p:cNvSpPr/>
          <p:nvPr/>
        </p:nvSpPr>
        <p:spPr>
          <a:xfrm>
            <a:off x="6732000" y="2361600"/>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84000" y="2304000"/>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١) القيام</a:t>
            </a:r>
          </a:p>
        </p:txBody>
      </p:sp>
      <p:sp>
        <p:nvSpPr>
          <p:cNvPr id="5" name="Rounded Rectangle 4"/>
          <p:cNvSpPr/>
          <p:nvPr/>
        </p:nvSpPr>
        <p:spPr>
          <a:xfrm>
            <a:off x="684000" y="2765654"/>
            <a:ext cx="6192000" cy="493999"/>
          </a:xfrm>
          <a:prstGeom prst="roundRect">
            <a:avLst>
              <a:gd name="adj" fmla="val 5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180000" tIns="79200" bIns="79200"/>
          <a:lstStyle/>
          <a:p>
            <a:pPr algn="ctr" rtl="1">
              <a:lnSpc>
                <a:spcPct val="145000"/>
              </a:lnSpc>
              <a:spcBef>
                <a:spcPts val="0"/>
              </a:spcBef>
              <a:spcAft>
                <a:spcPts val="0"/>
              </a:spcAft>
            </a:pPr>
            <a:r>
              <a:rPr sz="1500" b="0" i="0">
                <a:solidFill>
                  <a:srgbClr val="2A3322"/>
                </a:solidFill>
                <a:latin typeface="Sakkal Majalla"/>
                <a:cs typeface="Sakkal Majalla"/>
                <a:ea typeface="Sakkal Majalla"/>
              </a:rPr>
              <a:t>( وقوموا لله قانتين )</a:t>
            </a:r>
          </a:p>
        </p:txBody>
      </p:sp>
      <p:sp>
        <p:nvSpPr>
          <p:cNvPr id="6" name="Rectangle 5"/>
          <p:cNvSpPr/>
          <p:nvPr/>
        </p:nvSpPr>
        <p:spPr>
          <a:xfrm>
            <a:off x="6818400" y="2765654"/>
            <a:ext cx="57600" cy="493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Rounded Rectangle 6"/>
          <p:cNvSpPr/>
          <p:nvPr/>
        </p:nvSpPr>
        <p:spPr>
          <a:xfrm>
            <a:off x="684000" y="3352393"/>
            <a:ext cx="6192000" cy="493999"/>
          </a:xfrm>
          <a:prstGeom prst="roundRect">
            <a:avLst>
              <a:gd name="adj" fmla="val 5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180000" tIns="79200" bIns="79200"/>
          <a:lstStyle/>
          <a:p>
            <a:pPr algn="ctr" rtl="1">
              <a:lnSpc>
                <a:spcPct val="145000"/>
              </a:lnSpc>
              <a:spcBef>
                <a:spcPts val="0"/>
              </a:spcBef>
              <a:spcAft>
                <a:spcPts val="0"/>
              </a:spcAft>
            </a:pPr>
            <a:r>
              <a:rPr sz="1500" b="0" i="0">
                <a:solidFill>
                  <a:srgbClr val="2A3322"/>
                </a:solidFill>
                <a:latin typeface="Sakkal Majalla"/>
                <a:cs typeface="Sakkal Majalla"/>
                <a:ea typeface="Sakkal Majalla"/>
              </a:rPr>
              <a:t>( إذا قمتم إلى الصلاة فاغسلوا وجوهكم وأيديكم )</a:t>
            </a:r>
          </a:p>
        </p:txBody>
      </p:sp>
      <p:sp>
        <p:nvSpPr>
          <p:cNvPr id="8" name="Rectangle 7"/>
          <p:cNvSpPr/>
          <p:nvPr/>
        </p:nvSpPr>
        <p:spPr>
          <a:xfrm>
            <a:off x="6818400" y="3352393"/>
            <a:ext cx="57600" cy="493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684000" y="3917532"/>
            <a:ext cx="6192000" cy="89407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القيام إلى الصلاة ركن من أركانها ، وهو أول ركن من الصلاة، فإذا أقبل المصلي على صلاته انتصب قائما معتدلا بين يدي ربّه، بلا اتّكاء ولا صفْنٍ ولا صَفْد، مسدلًا يديه على طبيعتهما، وموجها بصره إلى موضع سجوده، ومسويًا رأسه مع اسقامة ظهره بلا تذبّح ولا تقمّح.</a:t>
            </a:r>
          </a:p>
        </p:txBody>
      </p:sp>
      <p:sp>
        <p:nvSpPr>
          <p:cNvPr id="10" name="TextBox 9"/>
          <p:cNvSpPr txBox="1"/>
          <p:nvPr/>
        </p:nvSpPr>
        <p:spPr>
          <a:xfrm>
            <a:off x="684000" y="4856315"/>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الصفن:</a:t>
            </a:r>
            <a:r>
              <a:rPr sz="1500" b="0" i="0">
                <a:solidFill>
                  <a:srgbClr val="1B1F16"/>
                </a:solidFill>
                <a:latin typeface="Sakkal Majalla"/>
                <a:cs typeface="Sakkal Majalla"/>
                <a:ea typeface="Sakkal Majalla"/>
              </a:rPr>
              <a:t> هو وقفة الفَرَس، وهو الوقوف على أطراف أحد القدمين ورفع الأخرى استعدادًا للقفز</a:t>
            </a:r>
          </a:p>
        </p:txBody>
      </p:sp>
      <p:sp>
        <p:nvSpPr>
          <p:cNvPr id="11" name="TextBox 10"/>
          <p:cNvSpPr txBox="1"/>
          <p:nvPr/>
        </p:nvSpPr>
        <p:spPr>
          <a:xfrm>
            <a:off x="684000" y="5491060"/>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الصفد:</a:t>
            </a:r>
            <a:r>
              <a:rPr sz="1500" b="0" i="0">
                <a:solidFill>
                  <a:srgbClr val="1B1F16"/>
                </a:solidFill>
                <a:latin typeface="Sakkal Majalla"/>
                <a:cs typeface="Sakkal Majalla"/>
                <a:ea typeface="Sakkal Majalla"/>
              </a:rPr>
              <a:t> التصاق القدمين وهو أشبه بوضعهما حال تقييدهما بالسلاسل</a:t>
            </a:r>
          </a:p>
        </p:txBody>
      </p:sp>
      <p:sp>
        <p:nvSpPr>
          <p:cNvPr id="12" name="TextBox 11"/>
          <p:cNvSpPr txBox="1"/>
          <p:nvPr/>
        </p:nvSpPr>
        <p:spPr>
          <a:xfrm>
            <a:off x="684000" y="5835102"/>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التذبّح:</a:t>
            </a:r>
            <a:r>
              <a:rPr sz="1500" b="0" i="0">
                <a:solidFill>
                  <a:srgbClr val="1B1F16"/>
                </a:solidFill>
                <a:latin typeface="Sakkal Majalla"/>
                <a:cs typeface="Sakkal Majalla"/>
                <a:ea typeface="Sakkal Majalla"/>
              </a:rPr>
              <a:t> إلصاق الذقن بالصدر</a:t>
            </a:r>
          </a:p>
        </p:txBody>
      </p:sp>
      <p:sp>
        <p:nvSpPr>
          <p:cNvPr id="13" name="TextBox 12"/>
          <p:cNvSpPr txBox="1"/>
          <p:nvPr/>
        </p:nvSpPr>
        <p:spPr>
          <a:xfrm>
            <a:off x="684000" y="6179145"/>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التقمح:</a:t>
            </a:r>
            <a:r>
              <a:rPr sz="1500" b="0" i="0">
                <a:solidFill>
                  <a:srgbClr val="1B1F16"/>
                </a:solidFill>
                <a:latin typeface="Sakkal Majalla"/>
                <a:cs typeface="Sakkal Majalla"/>
                <a:ea typeface="Sakkal Majalla"/>
              </a:rPr>
              <a:t> رفع الرأس إلى الأعلى</a:t>
            </a:r>
          </a:p>
        </p:txBody>
      </p:sp>
      <p:sp>
        <p:nvSpPr>
          <p:cNvPr id="14" name="Diamond 13"/>
          <p:cNvSpPr/>
          <p:nvPr/>
        </p:nvSpPr>
        <p:spPr>
          <a:xfrm>
            <a:off x="6732000" y="6580787"/>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84000" y="6523187"/>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٢) التوجيه</a:t>
            </a:r>
          </a:p>
        </p:txBody>
      </p:sp>
      <p:sp>
        <p:nvSpPr>
          <p:cNvPr id="16" name="TextBox 15"/>
          <p:cNvSpPr txBox="1"/>
          <p:nvPr/>
        </p:nvSpPr>
        <p:spPr>
          <a:xfrm>
            <a:off x="684000" y="6963241"/>
            <a:ext cx="6192000" cy="89407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التوجيه يسبق تكبيرة الإحرام، وهو أن يتلفظ بصوت خافت قدر ما يصل إلى أذنيه، بقوله: " سبحانك اللهم وبحمدك، تبارك اسمك، وتعالى جدّك، ولا إله غيرك، إني وجهتُ وجهي للذي فطر السماوات والأرض حنيفًا وما أنا من المشركين "</a:t>
            </a:r>
          </a:p>
        </p:txBody>
      </p:sp>
      <p:sp>
        <p:nvSpPr>
          <p:cNvPr id="17" name="TextBox 16"/>
          <p:cNvSpPr txBox="1"/>
          <p:nvPr/>
        </p:nvSpPr>
        <p:spPr>
          <a:xfrm>
            <a:off x="684000" y="7902024"/>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ثم يجدد النية في قلبه ويستحضرها قبل إحرامه بالصلاة</a:t>
            </a:r>
          </a:p>
        </p:txBody>
      </p:sp>
      <p:sp>
        <p:nvSpPr>
          <p:cNvPr id="18" name="TextBox 17"/>
          <p:cNvSpPr txBox="1"/>
          <p:nvPr/>
        </p:nvSpPr>
        <p:spPr>
          <a:xfrm>
            <a:off x="684000" y="8259401"/>
            <a:ext cx="6192000" cy="355599"/>
          </a:xfrm>
          <a:prstGeom prst="rect">
            <a:avLst/>
          </a:prstGeom>
          <a:noFill/>
        </p:spPr>
        <p:txBody>
          <a:bodyPr wrap="square" lIns="0" rIns="0" tIns="0" bIns="0">
            <a:spAutoFit/>
          </a:bodyPr>
          <a:lstStyle/>
          <a:p>
            <a:pPr rtl="1" algn="r">
              <a:lnSpc>
                <a:spcPct val="130000"/>
              </a:lnSpc>
              <a:spcBef>
                <a:spcPts val="0"/>
              </a:spcBef>
              <a:spcAft>
                <a:spcPts val="0"/>
              </a:spcAft>
            </a:pPr>
            <a:r>
              <a:rPr sz="1500" b="1" i="0">
                <a:solidFill>
                  <a:srgbClr val="3F5A12"/>
                </a:solidFill>
                <a:latin typeface="Sakkal Majalla"/>
                <a:cs typeface="Sakkal Majalla"/>
                <a:ea typeface="Sakkal Majalla"/>
              </a:rPr>
              <a:t>حكم التوجيه/</a:t>
            </a:r>
          </a:p>
        </p:txBody>
      </p:sp>
      <p:sp>
        <p:nvSpPr>
          <p:cNvPr id="19" name="TextBox 18"/>
          <p:cNvSpPr txBox="1"/>
          <p:nvPr/>
        </p:nvSpPr>
        <p:spPr>
          <a:xfrm>
            <a:off x="684000" y="8632781"/>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قيل:</a:t>
            </a:r>
            <a:r>
              <a:rPr sz="1500" b="0" i="0">
                <a:solidFill>
                  <a:srgbClr val="1B1F16"/>
                </a:solidFill>
                <a:latin typeface="Sakkal Majalla"/>
                <a:cs typeface="Sakkal Majalla"/>
                <a:ea typeface="Sakkal Majalla"/>
              </a:rPr>
              <a:t> فرض</a:t>
            </a:r>
          </a:p>
        </p:txBody>
      </p:sp>
      <p:sp>
        <p:nvSpPr>
          <p:cNvPr id="20" name="TextBox 19"/>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الصلاة</a:t>
            </a:r>
          </a:p>
        </p:txBody>
      </p:sp>
      <p:sp>
        <p:nvSpPr>
          <p:cNvPr id="21" name="TextBox 20"/>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22" name="Rounded Rectangle 21"/>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٢٢</a:t>
            </a:r>
            <a:r>
              <a:rPr sz="950" b="0" i="0">
                <a:solidFill>
                  <a:srgbClr val="8AA832"/>
                </a:solidFill>
                <a:latin typeface="Sakkal Majalla"/>
                <a:cs typeface="Sakkal Majalla"/>
                <a:ea typeface="Sakkal Majalla"/>
              </a:rPr>
              <a:t>  |  الفهرس</a:t>
            </a:r>
          </a:p>
        </p:txBody>
      </p:sp>
      <p:sp>
        <p:nvSpPr>
          <p:cNvPr id="24" name="Rectangle 23">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وقيل:</a:t>
            </a:r>
            <a:r>
              <a:rPr sz="1500" b="0" i="0">
                <a:solidFill>
                  <a:srgbClr val="1B1F16"/>
                </a:solidFill>
                <a:latin typeface="Sakkal Majalla"/>
                <a:cs typeface="Sakkal Majalla"/>
                <a:ea typeface="Sakkal Majalla"/>
              </a:rPr>
              <a:t> سنة</a:t>
            </a:r>
          </a:p>
        </p:txBody>
      </p:sp>
      <p:sp>
        <p:nvSpPr>
          <p:cNvPr id="4" name="Diamond 3"/>
          <p:cNvSpPr/>
          <p:nvPr/>
        </p:nvSpPr>
        <p:spPr>
          <a:xfrm>
            <a:off x="6732000" y="2705642"/>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TextBox 4"/>
          <p:cNvSpPr txBox="1"/>
          <p:nvPr/>
        </p:nvSpPr>
        <p:spPr>
          <a:xfrm>
            <a:off x="684000" y="2648042"/>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٣) تكبيرة الإحرام</a:t>
            </a:r>
          </a:p>
        </p:txBody>
      </p:sp>
      <p:sp>
        <p:nvSpPr>
          <p:cNvPr id="6" name="TextBox 5"/>
          <p:cNvSpPr txBox="1"/>
          <p:nvPr/>
        </p:nvSpPr>
        <p:spPr>
          <a:xfrm>
            <a:off x="684000" y="3088096"/>
            <a:ext cx="6192000" cy="89407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وهي افتتاح الصلاة وتحريمها وإذا أتى بها العبد لزمه أن يسكن جوارجه وقلبه ويخشع فيما توجه به نحو ربه من فعل الصلاة، ولا يصح من الأفعال بعدها إلا ما كان مشروعا فيها، وأما الخارج عنها مما لا علاقة له بالصلاة فمفسد لها إن تعمده المكلف</a:t>
            </a:r>
          </a:p>
        </p:txBody>
      </p:sp>
      <p:sp>
        <p:nvSpPr>
          <p:cNvPr id="7" name="TextBox 6"/>
          <p:cNvSpPr txBox="1"/>
          <p:nvPr/>
        </p:nvSpPr>
        <p:spPr>
          <a:xfrm>
            <a:off x="684000" y="4026879"/>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وتكبيرة الإحرام هي قول: "الله أكبر"</a:t>
            </a:r>
          </a:p>
        </p:txBody>
      </p:sp>
      <p:sp>
        <p:nvSpPr>
          <p:cNvPr id="8" name="TextBox 7"/>
          <p:cNvSpPr txBox="1"/>
          <p:nvPr/>
        </p:nvSpPr>
        <p:spPr>
          <a:xfrm>
            <a:off x="684000" y="4384256"/>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حكمها: ركن من أركان الصلاة</a:t>
            </a:r>
          </a:p>
        </p:txBody>
      </p:sp>
      <p:sp>
        <p:nvSpPr>
          <p:cNvPr id="9" name="Diamond 8"/>
          <p:cNvSpPr/>
          <p:nvPr/>
        </p:nvSpPr>
        <p:spPr>
          <a:xfrm>
            <a:off x="6732000" y="4799234"/>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84000" y="4741634"/>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٤) الاستعاذة</a:t>
            </a:r>
          </a:p>
        </p:txBody>
      </p:sp>
      <p:sp>
        <p:nvSpPr>
          <p:cNvPr id="11" name="TextBox 10"/>
          <p:cNvSpPr txBox="1"/>
          <p:nvPr/>
        </p:nvSpPr>
        <p:spPr>
          <a:xfrm>
            <a:off x="684000" y="5181688"/>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بعد تكبيرة الإحرام يسكت سكتة خفيفة، ثم يستعيذ بالله من الشيطان بقوله : "أعوذ بالله من الشيطان الرجيم"</a:t>
            </a:r>
          </a:p>
        </p:txBody>
      </p:sp>
      <p:sp>
        <p:nvSpPr>
          <p:cNvPr id="12" name="TextBox 11"/>
          <p:cNvSpPr txBox="1"/>
          <p:nvPr/>
        </p:nvSpPr>
        <p:spPr>
          <a:xfrm>
            <a:off x="684000" y="5829768"/>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وحكم الاستعاذة مختلف فيه بين أهل العلم؛</a:t>
            </a:r>
          </a:p>
        </p:txBody>
      </p:sp>
      <p:sp>
        <p:nvSpPr>
          <p:cNvPr id="13" name="TextBox 12"/>
          <p:cNvSpPr txBox="1"/>
          <p:nvPr/>
        </p:nvSpPr>
        <p:spPr>
          <a:xfrm>
            <a:off x="684000" y="6187146"/>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فقيل:</a:t>
            </a:r>
            <a:r>
              <a:rPr sz="1500" b="0" i="0">
                <a:solidFill>
                  <a:srgbClr val="1B1F16"/>
                </a:solidFill>
                <a:latin typeface="Sakkal Majalla"/>
                <a:cs typeface="Sakkal Majalla"/>
                <a:ea typeface="Sakkal Majalla"/>
              </a:rPr>
              <a:t> فرض</a:t>
            </a:r>
          </a:p>
        </p:txBody>
      </p:sp>
      <p:sp>
        <p:nvSpPr>
          <p:cNvPr id="14" name="TextBox 13"/>
          <p:cNvSpPr txBox="1"/>
          <p:nvPr/>
        </p:nvSpPr>
        <p:spPr>
          <a:xfrm>
            <a:off x="684000" y="6531188"/>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وقيل:</a:t>
            </a:r>
            <a:r>
              <a:rPr sz="1500" b="0" i="0">
                <a:solidFill>
                  <a:srgbClr val="1B1F16"/>
                </a:solidFill>
                <a:latin typeface="Sakkal Majalla"/>
                <a:cs typeface="Sakkal Majalla"/>
                <a:ea typeface="Sakkal Majalla"/>
              </a:rPr>
              <a:t> سنة واجبة</a:t>
            </a:r>
          </a:p>
        </p:txBody>
      </p:sp>
      <p:sp>
        <p:nvSpPr>
          <p:cNvPr id="15" name="TextBox 14"/>
          <p:cNvSpPr txBox="1"/>
          <p:nvPr/>
        </p:nvSpPr>
        <p:spPr>
          <a:xfrm>
            <a:off x="684000" y="6875231"/>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وقيل:</a:t>
            </a:r>
            <a:r>
              <a:rPr sz="1500" b="0" i="0">
                <a:solidFill>
                  <a:srgbClr val="1B1F16"/>
                </a:solidFill>
                <a:latin typeface="Sakkal Majalla"/>
                <a:cs typeface="Sakkal Majalla"/>
                <a:ea typeface="Sakkal Majalla"/>
              </a:rPr>
              <a:t> سنة مندوب إليها</a:t>
            </a:r>
          </a:p>
        </p:txBody>
      </p:sp>
      <p:sp>
        <p:nvSpPr>
          <p:cNvPr id="16" name="Diamond 15"/>
          <p:cNvSpPr/>
          <p:nvPr/>
        </p:nvSpPr>
        <p:spPr>
          <a:xfrm>
            <a:off x="6732000" y="7276873"/>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84000" y="7219273"/>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٥) القراءة</a:t>
            </a:r>
          </a:p>
        </p:txBody>
      </p:sp>
      <p:sp>
        <p:nvSpPr>
          <p:cNvPr id="18" name="TextBox 17"/>
          <p:cNvSpPr txBox="1"/>
          <p:nvPr/>
        </p:nvSpPr>
        <p:spPr>
          <a:xfrm>
            <a:off x="684000" y="7659327"/>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بعد الاستعاذة يسكت سكة خفيفة، ثم يشرع في القراءة، والقراءة في الصلاة على قسمين:</a:t>
            </a:r>
          </a:p>
        </p:txBody>
      </p:sp>
      <p:sp>
        <p:nvSpPr>
          <p:cNvPr id="19" name="TextBox 18"/>
          <p:cNvSpPr txBox="1"/>
          <p:nvPr/>
        </p:nvSpPr>
        <p:spPr>
          <a:xfrm>
            <a:off x="684000" y="8016705"/>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قراءة واجبة (ركن) وهي قراءة سورة الفاتحة، ولا تصح الصلاة إلا بها وإن نسيها المكلف أمر بإعادة الصلاة ولا يسقط التكليف بنسيانها إن تذكر</a:t>
            </a:r>
          </a:p>
        </p:txBody>
      </p:sp>
      <p:sp>
        <p:nvSpPr>
          <p:cNvPr id="20" name="TextBox 19"/>
          <p:cNvSpPr txBox="1"/>
          <p:nvPr/>
        </p:nvSpPr>
        <p:spPr>
          <a:xfrm>
            <a:off x="684000" y="8651450"/>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قراءة سورة غير الفاتحة في غير صلاة الظهر والعصر والركعة الثالثة من المغرب والركعتين الأخيرتين من العشاء فهذه الركعات لا يقرأ فيها إلا الفاتحة.</a:t>
            </a:r>
          </a:p>
        </p:txBody>
      </p:sp>
      <p:sp>
        <p:nvSpPr>
          <p:cNvPr id="21" name="TextBox 20"/>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الصلاة</a:t>
            </a:r>
          </a:p>
        </p:txBody>
      </p:sp>
      <p:sp>
        <p:nvSpPr>
          <p:cNvPr id="22" name="TextBox 21"/>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23" name="Rounded Rectangle 22"/>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٢٣</a:t>
            </a:r>
            <a:r>
              <a:rPr sz="950" b="0" i="0">
                <a:solidFill>
                  <a:srgbClr val="8AA832"/>
                </a:solidFill>
                <a:latin typeface="Sakkal Majalla"/>
                <a:cs typeface="Sakkal Majalla"/>
                <a:ea typeface="Sakkal Majalla"/>
              </a:rPr>
              <a:t>  |  الفهرس</a:t>
            </a:r>
          </a:p>
        </p:txBody>
      </p:sp>
      <p:sp>
        <p:nvSpPr>
          <p:cNvPr id="25" name="Rectangle 24">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وهي من سنن الصلاة، لا يجوز للمكلف أن يتركها متعمدًا، ومن تركها ناسيًا جبرها بسجود السهو</a:t>
            </a:r>
          </a:p>
        </p:txBody>
      </p:sp>
      <p:sp>
        <p:nvSpPr>
          <p:cNvPr id="4" name="Diamond 3"/>
          <p:cNvSpPr/>
          <p:nvPr/>
        </p:nvSpPr>
        <p:spPr>
          <a:xfrm>
            <a:off x="6732000" y="2718977"/>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TextBox 4"/>
          <p:cNvSpPr txBox="1"/>
          <p:nvPr/>
        </p:nvSpPr>
        <p:spPr>
          <a:xfrm>
            <a:off x="684000" y="2661377"/>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٦) الركوع</a:t>
            </a:r>
          </a:p>
        </p:txBody>
      </p:sp>
      <p:sp>
        <p:nvSpPr>
          <p:cNvPr id="6" name="TextBox 5"/>
          <p:cNvSpPr txBox="1"/>
          <p:nvPr/>
        </p:nvSpPr>
        <p:spPr>
          <a:xfrm>
            <a:off x="684000" y="3101431"/>
            <a:ext cx="6192000" cy="89407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بعد قراءة الفاتحة والسورة يسكت سكتة خفيفة، ثم يهوي إلى الركوع بتكبيرة فيقول: "الله أكبر"، ويضع كفيه على ركبتيه، ويعتدل في ركوعه اعتدالًا مستويًا، ويسوي بين ظهره ورأسه، فلا يرفع رأسه عن ظهره، ولا ظهره عن رأسه، ويضع بصره ما بين قدميه.</a:t>
            </a:r>
          </a:p>
        </p:txBody>
      </p:sp>
      <p:sp>
        <p:nvSpPr>
          <p:cNvPr id="7" name="TextBox 6"/>
          <p:cNvSpPr txBox="1"/>
          <p:nvPr/>
        </p:nvSpPr>
        <p:spPr>
          <a:xfrm>
            <a:off x="684000" y="4040214"/>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ثم يأتي بتسبيحات الركوع ويقول: "سبحان ربي العظيم، سبحان ربي العظيم، وسبحان ربي العظيم" وله أن يزيد على ثلاث تسبيحات ويوتر في العدد.</a:t>
            </a:r>
          </a:p>
        </p:txBody>
      </p:sp>
      <p:sp>
        <p:nvSpPr>
          <p:cNvPr id="8" name="TextBox 7"/>
          <p:cNvSpPr txBox="1"/>
          <p:nvPr/>
        </p:nvSpPr>
        <p:spPr>
          <a:xfrm>
            <a:off x="684000" y="4688294"/>
            <a:ext cx="6192000" cy="89407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ثم يرفع رأسه من ركوعه، ويقول: " سمع الله لمن حمده " فإذا اعتدل قائما قال: "ربنا ولك الحمد " وإن كان في صلاة جماعة وهو مأموم اقتصر بقوله: "ربنا ولك الحمد " عقب قول الإمام: "سمع الله لمن حمده " وذلك أثناء رفعه رأسه من الركوع إلى القيام.</a:t>
            </a:r>
          </a:p>
        </p:txBody>
      </p:sp>
      <p:sp>
        <p:nvSpPr>
          <p:cNvPr id="9" name="TextBox 8"/>
          <p:cNvSpPr txBox="1"/>
          <p:nvPr/>
        </p:nvSpPr>
        <p:spPr>
          <a:xfrm>
            <a:off x="684000" y="5627076"/>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والركوع ركن من أركان الصلاة</a:t>
            </a:r>
          </a:p>
        </p:txBody>
      </p:sp>
      <p:sp>
        <p:nvSpPr>
          <p:cNvPr id="10" name="Diamond 9"/>
          <p:cNvSpPr/>
          <p:nvPr/>
        </p:nvSpPr>
        <p:spPr>
          <a:xfrm>
            <a:off x="6732000" y="6042054"/>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684000" y="5984454"/>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٧) السجود</a:t>
            </a:r>
          </a:p>
        </p:txBody>
      </p:sp>
      <p:sp>
        <p:nvSpPr>
          <p:cNvPr id="12" name="TextBox 11"/>
          <p:cNvSpPr txBox="1"/>
          <p:nvPr/>
        </p:nvSpPr>
        <p:spPr>
          <a:xfrm>
            <a:off x="684000" y="6424508"/>
            <a:ext cx="6192000" cy="89407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وبعد أن يرتفع من ركوعه إلى القيام ويستكن قليلًا يهوي إلى السجود بتكبيرة فيقول: " الله أكبر "، ويبدأ التكبيرة من لحظة حركته من حال القيام ويختمها قبل استقراره ساجدًا، ويسرع في حركته إلى السجود، ولا يمط التكبيرة مطًّا مخلًّا.</a:t>
            </a:r>
          </a:p>
        </p:txBody>
      </p:sp>
      <p:sp>
        <p:nvSpPr>
          <p:cNvPr id="13" name="TextBox 12"/>
          <p:cNvSpPr txBox="1"/>
          <p:nvPr/>
        </p:nvSpPr>
        <p:spPr>
          <a:xfrm>
            <a:off x="684000" y="7363291"/>
            <a:ext cx="6192000" cy="117093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فإذا هوى من قيامه إلى السجود قدّم ركبتيه ثم يديه ثم أنفه وجبهته، ويمكن أنفه وجبهته من الأرض وليعتمد في حمل جسده على يديه لا على الجبهة، وليضع كفيه حذو منكبيه مجافيا بين عضديه وجنبيه مجافاة لا تضر بغيره بل بقدر ما ينفصل العضد عن الجنب، وينصب قدميه على أطراف أصابعه.</a:t>
            </a:r>
          </a:p>
        </p:txBody>
      </p:sp>
      <p:sp>
        <p:nvSpPr>
          <p:cNvPr id="14" name="TextBox 13"/>
          <p:cNvSpPr txBox="1"/>
          <p:nvPr/>
        </p:nvSpPr>
        <p:spPr>
          <a:xfrm>
            <a:off x="684000" y="8592776"/>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ثم يسبح في سجوده بقوله: "سبحان ربي الأعلى، سبحان ربي الأعلى، سبحان ربي الأعلى " وله أن يزيد على الثلاث وليوتر في العدد.</a:t>
            </a:r>
          </a:p>
        </p:txBody>
      </p:sp>
      <p:sp>
        <p:nvSpPr>
          <p:cNvPr id="15" name="TextBox 14"/>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الصلاة</a:t>
            </a:r>
          </a:p>
        </p:txBody>
      </p:sp>
      <p:sp>
        <p:nvSpPr>
          <p:cNvPr id="16" name="TextBox 15"/>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17" name="Rounded Rectangle 16"/>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8" name="TextBox 17"/>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٢٤</a:t>
            </a:r>
            <a:r>
              <a:rPr sz="950" b="0" i="0">
                <a:solidFill>
                  <a:srgbClr val="8AA832"/>
                </a:solidFill>
                <a:latin typeface="Sakkal Majalla"/>
                <a:cs typeface="Sakkal Majalla"/>
                <a:ea typeface="Sakkal Majalla"/>
              </a:rPr>
              <a:t>  |  الفهرس</a:t>
            </a:r>
          </a:p>
        </p:txBody>
      </p:sp>
      <p:sp>
        <p:nvSpPr>
          <p:cNvPr id="19" name="Rectangle 18">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89407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ثم يرفع رأسه من السجود إلى الجلوس بقوله: "الله أكبر"، ويجلس جلسة يقر فيها كل مفصل من جسده في موضعه ما بين السجدتين، ثم يسجد للسجدة الثانية ويقول: " الله أكبر "، ويفعل ما فعل في السجدة الأولى.</a:t>
            </a:r>
          </a:p>
        </p:txBody>
      </p:sp>
      <p:sp>
        <p:nvSpPr>
          <p:cNvPr id="4" name="TextBox 3"/>
          <p:cNvSpPr txBox="1"/>
          <p:nvPr/>
        </p:nvSpPr>
        <p:spPr>
          <a:xfrm>
            <a:off x="684000" y="3242782"/>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ثم يقوم للركعة الثانية بتكبيرة يقطعها قبل استوائه قائمًا، ثم يقرأ الفاتحة وسورة ويركع ويسجد، وهكذا إلى آخر الصلاة.</a:t>
            </a:r>
          </a:p>
        </p:txBody>
      </p:sp>
      <p:sp>
        <p:nvSpPr>
          <p:cNvPr id="5" name="TextBox 4"/>
          <p:cNvSpPr txBox="1"/>
          <p:nvPr/>
        </p:nvSpPr>
        <p:spPr>
          <a:xfrm>
            <a:off x="684000" y="3890862"/>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والسجود ركن من أركان الصلاة</a:t>
            </a:r>
          </a:p>
        </p:txBody>
      </p:sp>
      <p:sp>
        <p:nvSpPr>
          <p:cNvPr id="6" name="Diamond 5"/>
          <p:cNvSpPr/>
          <p:nvPr/>
        </p:nvSpPr>
        <p:spPr>
          <a:xfrm>
            <a:off x="6732000" y="4305840"/>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84000" y="4248240"/>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٨) التحيات</a:t>
            </a:r>
          </a:p>
        </p:txBody>
      </p:sp>
      <p:sp>
        <p:nvSpPr>
          <p:cNvPr id="8" name="TextBox 7"/>
          <p:cNvSpPr txBox="1"/>
          <p:nvPr/>
        </p:nvSpPr>
        <p:spPr>
          <a:xfrm>
            <a:off x="684000" y="4688294"/>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والتحيّات هو التشهد الأول والأخير، وفي حكمهما خلاف؛</a:t>
            </a:r>
          </a:p>
        </p:txBody>
      </p:sp>
      <p:sp>
        <p:nvSpPr>
          <p:cNvPr id="9" name="TextBox 8"/>
          <p:cNvSpPr txBox="1"/>
          <p:nvPr/>
        </p:nvSpPr>
        <p:spPr>
          <a:xfrm>
            <a:off x="684000" y="5045671"/>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قيل:</a:t>
            </a:r>
            <a:r>
              <a:rPr sz="1500" b="0" i="0">
                <a:solidFill>
                  <a:srgbClr val="1B1F16"/>
                </a:solidFill>
                <a:latin typeface="Sakkal Majalla"/>
                <a:cs typeface="Sakkal Majalla"/>
                <a:ea typeface="Sakkal Majalla"/>
              </a:rPr>
              <a:t> كلاهما فرض</a:t>
            </a:r>
          </a:p>
        </p:txBody>
      </p:sp>
      <p:sp>
        <p:nvSpPr>
          <p:cNvPr id="10" name="TextBox 9"/>
          <p:cNvSpPr txBox="1"/>
          <p:nvPr/>
        </p:nvSpPr>
        <p:spPr>
          <a:xfrm>
            <a:off x="684000" y="5389714"/>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وقيل:</a:t>
            </a:r>
            <a:r>
              <a:rPr sz="1500" b="0" i="0">
                <a:solidFill>
                  <a:srgbClr val="1B1F16"/>
                </a:solidFill>
                <a:latin typeface="Sakkal Majalla"/>
                <a:cs typeface="Sakkal Majalla"/>
                <a:ea typeface="Sakkal Majalla"/>
              </a:rPr>
              <a:t> كلاهما سنة</a:t>
            </a:r>
          </a:p>
        </p:txBody>
      </p:sp>
      <p:sp>
        <p:nvSpPr>
          <p:cNvPr id="11" name="TextBox 10"/>
          <p:cNvSpPr txBox="1"/>
          <p:nvPr/>
        </p:nvSpPr>
        <p:spPr>
          <a:xfrm>
            <a:off x="684000" y="5733756"/>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وقيل:</a:t>
            </a:r>
            <a:r>
              <a:rPr sz="1500" b="0" i="0">
                <a:solidFill>
                  <a:srgbClr val="1B1F16"/>
                </a:solidFill>
                <a:latin typeface="Sakkal Majalla"/>
                <a:cs typeface="Sakkal Majalla"/>
                <a:ea typeface="Sakkal Majalla"/>
              </a:rPr>
              <a:t> الأول سنة، والأخير فرض</a:t>
            </a:r>
          </a:p>
        </p:txBody>
      </p:sp>
      <p:sp>
        <p:nvSpPr>
          <p:cNvPr id="12" name="TextBox 11"/>
          <p:cNvSpPr txBox="1"/>
          <p:nvPr/>
        </p:nvSpPr>
        <p:spPr>
          <a:xfrm>
            <a:off x="684000" y="6077799"/>
            <a:ext cx="6192000" cy="1447797"/>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فأمّا التحيّات الأولى فإنه يجلس إليها من سجوده في الركعة الثانية، ويعقد فيها قعودًا مستويا، ناصبًا رجله اليمنى على أصابعها، وفارشًا رجله اليسرى، قاعدًا عليها، ويضع يديه على فخذيه، موصلًا أنامله إلى أطراف ركبتيه، ويقول: " التحيّات لله، والصلوات، والطيّبات، السلام عليك أيّها النبي ورحنة الله وبركاته، السلام علينا وعلى عباد الله الصالحين، أشهد أن لا إله إلا الله، وأشهد أن محمدًا عبده ورسوله ".</a:t>
            </a:r>
          </a:p>
        </p:txBody>
      </p:sp>
      <p:sp>
        <p:nvSpPr>
          <p:cNvPr id="13" name="TextBox 12"/>
          <p:cNvSpPr txBox="1"/>
          <p:nvPr/>
        </p:nvSpPr>
        <p:spPr>
          <a:xfrm>
            <a:off x="684000" y="7597986"/>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ثم يقوم للركعة الثالثة بتكبيرة يقطعها قبل استوائه قائما.</a:t>
            </a:r>
          </a:p>
        </p:txBody>
      </p:sp>
      <p:sp>
        <p:nvSpPr>
          <p:cNvPr id="14" name="TextBox 13"/>
          <p:cNvSpPr txBox="1"/>
          <p:nvPr/>
        </p:nvSpPr>
        <p:spPr>
          <a:xfrm>
            <a:off x="684000" y="7955364"/>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ثم يقرأ الفاتحة وسورة ويركع ويسجد إلى آخر الصلاة كما مرّ ذكره</a:t>
            </a:r>
          </a:p>
        </p:txBody>
      </p:sp>
      <p:sp>
        <p:nvSpPr>
          <p:cNvPr id="15" name="TextBox 14"/>
          <p:cNvSpPr txBox="1"/>
          <p:nvPr/>
        </p:nvSpPr>
        <p:spPr>
          <a:xfrm>
            <a:off x="684000" y="8312741"/>
            <a:ext cx="6192000" cy="117093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فإذا وصل إلى السجدة الأخيرة من الصلاة رفع رأسه إلى جلسة التشهد ويصنع ما صنع في التشهد الأول من هيئة جسده، ويقول: " التحيّات لله، والصلوات، والطيّبات، السلام عليك أيّها النبي ورحنة الله وبركاته، السلام علينا وعلى عباد الله الصالحين، أشهد أن لا إله إلا الله، وأشهد أن محمدًا عبده ورسوله.</a:t>
            </a:r>
          </a:p>
        </p:txBody>
      </p:sp>
      <p:sp>
        <p:nvSpPr>
          <p:cNvPr id="16" name="TextBox 15"/>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الصلاة</a:t>
            </a:r>
          </a:p>
        </p:txBody>
      </p:sp>
      <p:sp>
        <p:nvSpPr>
          <p:cNvPr id="17" name="TextBox 16"/>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18" name="Rounded Rectangle 17"/>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٢٥</a:t>
            </a:r>
            <a:r>
              <a:rPr sz="950" b="0" i="0">
                <a:solidFill>
                  <a:srgbClr val="8AA832"/>
                </a:solidFill>
                <a:latin typeface="Sakkal Majalla"/>
                <a:cs typeface="Sakkal Majalla"/>
                <a:ea typeface="Sakkal Majalla"/>
              </a:rPr>
              <a:t>  |  الفهرس</a:t>
            </a:r>
          </a:p>
        </p:txBody>
      </p:sp>
      <p:sp>
        <p:nvSpPr>
          <p:cNvPr id="20" name="Rectangle 19">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Rounded Rectangle 2"/>
          <p:cNvSpPr/>
          <p:nvPr/>
        </p:nvSpPr>
        <p:spPr>
          <a:xfrm>
            <a:off x="684000" y="2325600"/>
            <a:ext cx="6192000" cy="2449796"/>
          </a:xfrm>
          <a:prstGeom prst="roundRect">
            <a:avLst>
              <a:gd name="adj" fmla="val 5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180000" tIns="79200" bIns="79200"/>
          <a:lstStyle/>
          <a:p>
            <a:pPr algn="just" rtl="1">
              <a:lnSpc>
                <a:spcPct val="145000"/>
              </a:lnSpc>
              <a:spcBef>
                <a:spcPts val="0"/>
              </a:spcBef>
              <a:spcAft>
                <a:spcPts val="400"/>
              </a:spcAft>
            </a:pPr>
            <a:r>
              <a:rPr sz="1500" b="0" i="0">
                <a:solidFill>
                  <a:srgbClr val="2A3322"/>
                </a:solidFill>
                <a:latin typeface="Sakkal Majalla"/>
                <a:cs typeface="Sakkal Majalla"/>
                <a:ea typeface="Sakkal Majalla"/>
              </a:rPr>
              <a:t>اللهم صلِّ على نبينا محمدٍ وعلى آل محمد كما صليت على إبراهيم وعلى آل إبراهيم، وبارك على محمد وعلى آل محمد كما باركت على إبراهيم وعلى آل إبراهيم، في العالمين، إنك حميد مجيد.</a:t>
            </a:r>
          </a:p>
          <a:p>
            <a:pPr rtl="1" algn="just">
              <a:lnSpc>
                <a:spcPct val="145000"/>
              </a:lnSpc>
              <a:spcBef>
                <a:spcPts val="0"/>
              </a:spcBef>
              <a:spcAft>
                <a:spcPts val="400"/>
              </a:spcAft>
            </a:pPr>
            <a:r>
              <a:rPr sz="1500" b="0" i="0">
                <a:solidFill>
                  <a:srgbClr val="2A3322"/>
                </a:solidFill>
                <a:latin typeface="Sakkal Majalla"/>
                <a:cs typeface="Sakkal Majalla"/>
                <a:ea typeface="Sakkal Majalla"/>
              </a:rPr>
              <a:t>اللهم إني أعوذ بك من عذاب القبر، وأعوذ بك من عذاب جهنم، وأعوذ بك من فتنة المسيح الدجال، وأعوذ بك من فتنة المحيا والممات.</a:t>
            </a:r>
          </a:p>
          <a:p>
            <a:pPr rtl="1" algn="just">
              <a:lnSpc>
                <a:spcPct val="145000"/>
              </a:lnSpc>
              <a:spcBef>
                <a:spcPts val="0"/>
              </a:spcBef>
              <a:spcAft>
                <a:spcPts val="400"/>
              </a:spcAft>
            </a:pPr>
            <a:r>
              <a:rPr sz="1500" b="0" i="0">
                <a:solidFill>
                  <a:srgbClr val="2A3322"/>
                </a:solidFill>
                <a:latin typeface="Sakkal Majalla"/>
                <a:cs typeface="Sakkal Majalla"/>
                <a:ea typeface="Sakkal Majalla"/>
              </a:rPr>
              <a:t>اللهم إني ظلمت نفسي ظلمًا كثيرًا، ولا بغفر الذنوب إلا أنت، فاغفر لي مغفرة من عندك وارحمني؛ إنك أنت الغفور الرحيم.</a:t>
            </a:r>
          </a:p>
          <a:p>
            <a:pPr rtl="1" algn="just">
              <a:lnSpc>
                <a:spcPct val="145000"/>
              </a:lnSpc>
              <a:spcBef>
                <a:spcPts val="0"/>
              </a:spcBef>
              <a:spcAft>
                <a:spcPts val="400"/>
              </a:spcAft>
            </a:pPr>
            <a:r>
              <a:rPr sz="1500" b="0" i="0">
                <a:solidFill>
                  <a:srgbClr val="2A3322"/>
                </a:solidFill>
                <a:latin typeface="Sakkal Majalla"/>
                <a:cs typeface="Sakkal Majalla"/>
                <a:ea typeface="Sakkal Majalla"/>
              </a:rPr>
              <a:t>رنبا آتنا في الدنيا حسنة، وفي الآخرة حسنة، وقنا عذاب النار "</a:t>
            </a:r>
          </a:p>
        </p:txBody>
      </p:sp>
      <p:sp>
        <p:nvSpPr>
          <p:cNvPr id="4" name="Rectangle 3"/>
          <p:cNvSpPr/>
          <p:nvPr/>
        </p:nvSpPr>
        <p:spPr>
          <a:xfrm>
            <a:off x="6818400" y="2325600"/>
            <a:ext cx="57600" cy="2449796"/>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TextBox 4"/>
          <p:cNvSpPr txBox="1"/>
          <p:nvPr/>
        </p:nvSpPr>
        <p:spPr>
          <a:xfrm>
            <a:off x="684000" y="4944325"/>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ثم يدعو بما شاء من الدعاء</a:t>
            </a:r>
          </a:p>
        </p:txBody>
      </p:sp>
      <p:sp>
        <p:nvSpPr>
          <p:cNvPr id="6" name="TextBox 5"/>
          <p:cNvSpPr txBox="1"/>
          <p:nvPr/>
        </p:nvSpPr>
        <p:spPr>
          <a:xfrm>
            <a:off x="684000" y="5301703"/>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ويختم بقوله: " اللهم اغفر لي ما قدمت وما أخرت، وما أسررت وما أعلنت، وما أسرفت وما أنت أعلم به مني، أنت المقدم وأنت المؤخر، لا إله إلا أنت "</a:t>
            </a:r>
          </a:p>
        </p:txBody>
      </p:sp>
      <p:sp>
        <p:nvSpPr>
          <p:cNvPr id="7" name="Diamond 6"/>
          <p:cNvSpPr/>
          <p:nvPr/>
        </p:nvSpPr>
        <p:spPr>
          <a:xfrm>
            <a:off x="6732000" y="6007383"/>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84000" y="5949783"/>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٩) القعود</a:t>
            </a:r>
          </a:p>
        </p:txBody>
      </p:sp>
      <p:sp>
        <p:nvSpPr>
          <p:cNvPr id="9" name="TextBox 8"/>
          <p:cNvSpPr txBox="1"/>
          <p:nvPr/>
        </p:nvSpPr>
        <p:spPr>
          <a:xfrm>
            <a:off x="684000" y="6389837"/>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القعود ما بين السجدتين، والقعود للتشهد اﻷخير ركن من أركان الصلاة</a:t>
            </a:r>
          </a:p>
        </p:txBody>
      </p:sp>
      <p:sp>
        <p:nvSpPr>
          <p:cNvPr id="10" name="TextBox 9"/>
          <p:cNvSpPr txBox="1"/>
          <p:nvPr/>
        </p:nvSpPr>
        <p:spPr>
          <a:xfrm>
            <a:off x="684000" y="6747215"/>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والقعود للتشهد الأول من سنن الصلاة</a:t>
            </a:r>
          </a:p>
        </p:txBody>
      </p:sp>
      <p:sp>
        <p:nvSpPr>
          <p:cNvPr id="11" name="Diamond 10"/>
          <p:cNvSpPr/>
          <p:nvPr/>
        </p:nvSpPr>
        <p:spPr>
          <a:xfrm>
            <a:off x="6732000" y="7162192"/>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2" name="TextBox 11"/>
          <p:cNvSpPr txBox="1"/>
          <p:nvPr/>
        </p:nvSpPr>
        <p:spPr>
          <a:xfrm>
            <a:off x="684000" y="7104592"/>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١٠) التسليم</a:t>
            </a:r>
          </a:p>
        </p:txBody>
      </p:sp>
      <p:sp>
        <p:nvSpPr>
          <p:cNvPr id="13" name="TextBox 12"/>
          <p:cNvSpPr txBox="1"/>
          <p:nvPr/>
        </p:nvSpPr>
        <p:spPr>
          <a:xfrm>
            <a:off x="684000" y="7544646"/>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فإذا انتهى من التشهد الأخير، تحلل من صلاته وخرج منها بالتفاتة رأسه إلى اليمين ثم إلى الشمال قائلًا: " السلام عليكم ورحمة الله "، فإذا سلّم انتهت صلاته.</a:t>
            </a:r>
          </a:p>
        </p:txBody>
      </p:sp>
      <p:sp>
        <p:nvSpPr>
          <p:cNvPr id="14" name="Rounded Rectangle 13"/>
          <p:cNvSpPr/>
          <p:nvPr/>
        </p:nvSpPr>
        <p:spPr>
          <a:xfrm>
            <a:off x="684000" y="8214327"/>
            <a:ext cx="6192000" cy="493999"/>
          </a:xfrm>
          <a:prstGeom prst="roundRect">
            <a:avLst>
              <a:gd name="adj" fmla="val 5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180000" tIns="79200" bIns="79200"/>
          <a:lstStyle/>
          <a:p>
            <a:pPr algn="ctr" rtl="1">
              <a:lnSpc>
                <a:spcPct val="145000"/>
              </a:lnSpc>
              <a:spcBef>
                <a:spcPts val="0"/>
              </a:spcBef>
              <a:spcAft>
                <a:spcPts val="0"/>
              </a:spcAft>
            </a:pPr>
            <a:r>
              <a:rPr sz="1500" b="0" i="0">
                <a:solidFill>
                  <a:srgbClr val="2A3322"/>
                </a:solidFill>
                <a:latin typeface="Sakkal Majalla"/>
                <a:cs typeface="Sakkal Majalla"/>
                <a:ea typeface="Sakkal Majalla"/>
              </a:rPr>
              <a:t>وفي الحديث عن النبي صلى الله عليه وسلم:" تحريمها التكبير، وتحليلها التسليم "</a:t>
            </a:r>
          </a:p>
        </p:txBody>
      </p:sp>
      <p:sp>
        <p:nvSpPr>
          <p:cNvPr id="15" name="Rectangle 14"/>
          <p:cNvSpPr/>
          <p:nvPr/>
        </p:nvSpPr>
        <p:spPr>
          <a:xfrm>
            <a:off x="6818400" y="8214327"/>
            <a:ext cx="57600" cy="493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الصلاة</a:t>
            </a:r>
          </a:p>
        </p:txBody>
      </p:sp>
      <p:sp>
        <p:nvSpPr>
          <p:cNvPr id="17" name="TextBox 16"/>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18" name="Rounded Rectangle 17"/>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٢٦</a:t>
            </a:r>
            <a:r>
              <a:rPr sz="950" b="0" i="0">
                <a:solidFill>
                  <a:srgbClr val="8AA832"/>
                </a:solidFill>
                <a:latin typeface="Sakkal Majalla"/>
                <a:cs typeface="Sakkal Majalla"/>
                <a:ea typeface="Sakkal Majalla"/>
              </a:rPr>
              <a:t>  |  الفهرس</a:t>
            </a:r>
          </a:p>
        </p:txBody>
      </p:sp>
      <p:sp>
        <p:nvSpPr>
          <p:cNvPr id="20" name="Rectangle 19">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355599"/>
          </a:xfrm>
          <a:prstGeom prst="rect">
            <a:avLst/>
          </a:prstGeom>
          <a:noFill/>
        </p:spPr>
        <p:txBody>
          <a:bodyPr wrap="square" lIns="0" rIns="0" tIns="0" bIns="0">
            <a:spAutoFit/>
          </a:bodyPr>
          <a:lstStyle/>
          <a:p>
            <a:pPr rtl="1" algn="r">
              <a:lnSpc>
                <a:spcPct val="130000"/>
              </a:lnSpc>
              <a:spcBef>
                <a:spcPts val="0"/>
              </a:spcBef>
              <a:spcAft>
                <a:spcPts val="0"/>
              </a:spcAft>
            </a:pPr>
            <a:r>
              <a:rPr sz="1500" b="1" i="0">
                <a:solidFill>
                  <a:srgbClr val="3F5A12"/>
                </a:solidFill>
                <a:latin typeface="Sakkal Majalla"/>
                <a:cs typeface="Sakkal Majalla"/>
                <a:ea typeface="Sakkal Majalla"/>
              </a:rPr>
              <a:t>تنبيه:</a:t>
            </a:r>
          </a:p>
        </p:txBody>
      </p:sp>
      <p:sp>
        <p:nvSpPr>
          <p:cNvPr id="4" name="TextBox 3"/>
          <p:cNvSpPr txBox="1"/>
          <p:nvPr/>
        </p:nvSpPr>
        <p:spPr>
          <a:xfrm>
            <a:off x="684000" y="2677379"/>
            <a:ext cx="6192000" cy="881378"/>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من يصلي إمامًا بالناس فإنه يصنع كما يصنع في صلاته منفردًا إلا من قراءة السرّ إلا أنه يجهر بتكبيرة الإحرام، والبسملة، وقراءة الفاتحة والسورة، وتكبيرات الانتقال، والتسليم، أما سائر أفعال الصلاة فإنه يسرّ بها.</a:t>
            </a:r>
          </a:p>
        </p:txBody>
      </p:sp>
      <p:sp>
        <p:nvSpPr>
          <p:cNvPr id="5" name="TextBox 4"/>
          <p:cNvSpPr txBox="1"/>
          <p:nvPr/>
        </p:nvSpPr>
        <p:spPr>
          <a:xfrm>
            <a:off x="684000" y="3602827"/>
            <a:ext cx="6192000" cy="1158238"/>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من صلّى مأمومًا فإنه لا يصحّ له أن يتقدم إمامه في شيء من أفعال الصلاة، بل عليه أن يتأخر عن إمامه قليلًا ويتبعه في أفعاله لقول النبي صلى الله عليه وسلم: " إنما جُعل الإمامُ ليؤتمَّ به، فإذا كبر فكبروا، وإذا ركع فاركعوا، وإذا رفع فارفعوا، وإذا سجد فاسجدوا، إذا قرأ فأنصتوا، وإذا صلى جالسًا فصلوا جلوسًا أجمعون "</a:t>
            </a:r>
          </a:p>
        </p:txBody>
      </p:sp>
      <p:sp>
        <p:nvSpPr>
          <p:cNvPr id="6" name="TextBox 5"/>
          <p:cNvSpPr txBox="1"/>
          <p:nvPr/>
        </p:nvSpPr>
        <p:spPr>
          <a:xfrm>
            <a:off x="684000" y="4818977"/>
            <a:ext cx="6192000" cy="881378"/>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يسنّ للمقبل على الصلاة أن يستاك ويطهّر فمه؛ فعن أبي عُبيدة ، عن جابر بن زَيد ، عن أبي هريرة عن النبي صلى الله عليه وسلم قال: " لولا أن أشق على أمتي لأمرتهم بالسواك عند كل صلاة وعند كل وضوء "</a:t>
            </a:r>
          </a:p>
        </p:txBody>
      </p:sp>
      <p:sp>
        <p:nvSpPr>
          <p:cNvPr id="7" name="TextBox 6"/>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الصلاة</a:t>
            </a:r>
          </a:p>
        </p:txBody>
      </p:sp>
      <p:sp>
        <p:nvSpPr>
          <p:cNvPr id="8" name="TextBox 7"/>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9" name="Rounded Rectangle 8"/>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٢٧</a:t>
            </a:r>
            <a:r>
              <a:rPr sz="950" b="0" i="0">
                <a:solidFill>
                  <a:srgbClr val="8AA832"/>
                </a:solidFill>
                <a:latin typeface="Sakkal Majalla"/>
                <a:cs typeface="Sakkal Majalla"/>
                <a:ea typeface="Sakkal Majalla"/>
              </a:rPr>
              <a:t>  |  الفهرس</a:t>
            </a:r>
          </a:p>
        </p:txBody>
      </p:sp>
      <p:sp>
        <p:nvSpPr>
          <p:cNvPr id="11" name="Rectangle 10">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Rectangle 2"/>
          <p:cNvSpPr/>
          <p:nvPr/>
        </p:nvSpPr>
        <p:spPr>
          <a:xfrm>
            <a:off x="0" y="4572000"/>
            <a:ext cx="7560000" cy="1655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4539600"/>
            <a:ext cx="7560000" cy="324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6227999"/>
            <a:ext cx="7560000" cy="324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Diamond 5"/>
          <p:cNvSpPr/>
          <p:nvPr/>
        </p:nvSpPr>
        <p:spPr>
          <a:xfrm>
            <a:off x="3600000" y="4770000"/>
            <a:ext cx="360000" cy="360000"/>
          </a:xfrm>
          <a:prstGeom prst="diamond">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432000" y="5202000"/>
            <a:ext cx="6696000" cy="792000"/>
          </a:xfrm>
          <a:prstGeom prst="rect">
            <a:avLst/>
          </a:prstGeom>
          <a:noFill/>
        </p:spPr>
        <p:txBody>
          <a:bodyPr wrap="square" lIns="0" rIns="0" tIns="0" bIns="0">
            <a:spAutoFit/>
          </a:bodyPr>
          <a:lstStyle/>
          <a:p>
            <a:pPr rtl="1" algn="ctr">
              <a:lnSpc>
                <a:spcPct val="110000"/>
              </a:lnSpc>
              <a:spcBef>
                <a:spcPts val="0"/>
              </a:spcBef>
              <a:spcAft>
                <a:spcPts val="0"/>
              </a:spcAft>
            </a:pPr>
            <a:r>
              <a:rPr sz="3800" b="1" i="0">
                <a:solidFill>
                  <a:srgbClr val="FFFFFF"/>
                </a:solidFill>
                <a:latin typeface="Sakkal Majalla"/>
                <a:cs typeface="Sakkal Majalla"/>
                <a:ea typeface="Sakkal Majalla"/>
              </a:rPr>
              <a:t>نواقض الوضوء</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Diamond 2"/>
          <p:cNvSpPr/>
          <p:nvPr/>
        </p:nvSpPr>
        <p:spPr>
          <a:xfrm>
            <a:off x="6732000" y="2361600"/>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TextBox 3"/>
          <p:cNvSpPr txBox="1"/>
          <p:nvPr/>
        </p:nvSpPr>
        <p:spPr>
          <a:xfrm>
            <a:off x="684000" y="2304000"/>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١) كل ما خرج من السبيلين: القبل والدبر</a:t>
            </a:r>
          </a:p>
        </p:txBody>
      </p:sp>
      <p:sp>
        <p:nvSpPr>
          <p:cNvPr id="5" name="TextBox 4"/>
          <p:cNvSpPr txBox="1"/>
          <p:nvPr/>
        </p:nvSpPr>
        <p:spPr>
          <a:xfrm>
            <a:off x="684000" y="2744054"/>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ويعني به كل شيء يخرج من القُبُل أو الدُّبُر كالبول، والغائط، والمني، والمذي، والودي، ودم الحيض، ودم النّفاس، ودم الاستحاضة، والريح وغيرها.</a:t>
            </a:r>
          </a:p>
        </p:txBody>
      </p:sp>
      <p:sp>
        <p:nvSpPr>
          <p:cNvPr id="6" name="Rounded Rectangle 5"/>
          <p:cNvSpPr/>
          <p:nvPr/>
        </p:nvSpPr>
        <p:spPr>
          <a:xfrm>
            <a:off x="684000" y="3413734"/>
            <a:ext cx="6192000" cy="989298"/>
          </a:xfrm>
          <a:prstGeom prst="roundRect">
            <a:avLst>
              <a:gd name="adj" fmla="val 5000"/>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306000" tIns="72000" bIns="72000"/>
          <a:lstStyle/>
          <a:p>
            <a:pPr algn="just" rtl="1">
              <a:lnSpc>
                <a:spcPct val="140000"/>
              </a:lnSpc>
            </a:pPr>
            <a:r>
              <a:rPr sz="1450" b="1" i="0">
                <a:solidFill>
                  <a:srgbClr val="3F5A12"/>
                </a:solidFill>
                <a:latin typeface="Sakkal Majalla"/>
                <a:cs typeface="Sakkal Majalla"/>
                <a:ea typeface="Sakkal Majalla"/>
              </a:rPr>
              <a:t>تنبيه:</a:t>
            </a:r>
            <a:r>
              <a:rPr sz="1450" b="0" i="0">
                <a:solidFill>
                  <a:srgbClr val="3A4033"/>
                </a:solidFill>
                <a:latin typeface="Sakkal Majalla"/>
                <a:cs typeface="Sakkal Majalla"/>
                <a:ea typeface="Sakkal Majalla"/>
              </a:rPr>
              <a:t> إذا أحس المتوضّئ بحركة في دبره وشك في خروج ريح أو لا فإنه لا ينتقض وضوء إلا أن يتييقّن لأن اليقين لا يزول بالشك؛ فوضوؤه متيقّن منه وانتقاضه مشكوك فيه، واليقين لا يزول بالشك.</a:t>
            </a:r>
          </a:p>
        </p:txBody>
      </p:sp>
      <p:sp>
        <p:nvSpPr>
          <p:cNvPr id="7" name="Diamond 6"/>
          <p:cNvSpPr/>
          <p:nvPr/>
        </p:nvSpPr>
        <p:spPr>
          <a:xfrm>
            <a:off x="6768000" y="3500134"/>
            <a:ext cx="108000" cy="108000"/>
          </a:xfrm>
          <a:prstGeom prst="diamond">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8" name="TextBox 7"/>
          <p:cNvSpPr txBox="1"/>
          <p:nvPr/>
        </p:nvSpPr>
        <p:spPr>
          <a:xfrm>
            <a:off x="684000" y="4498937"/>
            <a:ext cx="6192000" cy="89407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وإذا كان في الصلاة فأحسّ بحركة في دبره وشك فإنه لا ينصرف من صلاته إلا أن يسمع صوتًا أو يشمَّ ريحًا؛ فعن أبي عُبيدة ، عن جابر بن زَيد ، عن ابن عباس عن النبي صلى الله عليه وسلم قال: " إذا شك أحدكم في صلاته فلا ينصرف حتى يسمع صوتا أو يشم ريحا "</a:t>
            </a:r>
          </a:p>
        </p:txBody>
      </p:sp>
      <p:sp>
        <p:nvSpPr>
          <p:cNvPr id="9" name="Diamond 8"/>
          <p:cNvSpPr/>
          <p:nvPr/>
        </p:nvSpPr>
        <p:spPr>
          <a:xfrm>
            <a:off x="6732000" y="5495320"/>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TextBox 9"/>
          <p:cNvSpPr txBox="1"/>
          <p:nvPr/>
        </p:nvSpPr>
        <p:spPr>
          <a:xfrm>
            <a:off x="684000" y="5437720"/>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٢) القيء والقلس</a:t>
            </a:r>
          </a:p>
        </p:txBody>
      </p:sp>
      <p:sp>
        <p:nvSpPr>
          <p:cNvPr id="11" name="TextBox 10"/>
          <p:cNvSpPr txBox="1"/>
          <p:nvPr/>
        </p:nvSpPr>
        <p:spPr>
          <a:xfrm>
            <a:off x="684000" y="5877774"/>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والقيء كما مرّ ذكره هو: ما تدفعه الطبيعة من الطعام أوالشراب حتى يجاوز الحلق ويصل الفم فيمتلئ به ويخرج</a:t>
            </a:r>
          </a:p>
        </p:txBody>
      </p:sp>
      <p:sp>
        <p:nvSpPr>
          <p:cNvPr id="12" name="TextBox 11"/>
          <p:cNvSpPr txBox="1"/>
          <p:nvPr/>
        </p:nvSpPr>
        <p:spPr>
          <a:xfrm>
            <a:off x="684000" y="6525854"/>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والقلس: ما تدفعه الطبيعة من الطعام أوالشراب حتى يجاوز الحلق ويصل الفم ويكون قليلا ولا يمتلئ به</a:t>
            </a:r>
          </a:p>
        </p:txBody>
      </p:sp>
      <p:sp>
        <p:nvSpPr>
          <p:cNvPr id="13" name="TextBox 12"/>
          <p:cNvSpPr txBox="1"/>
          <p:nvPr/>
        </p:nvSpPr>
        <p:spPr>
          <a:xfrm>
            <a:off x="684000" y="7173934"/>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وهما ناقضان للوضوء ولا ينقضان الصلاة</a:t>
            </a:r>
          </a:p>
        </p:txBody>
      </p:sp>
      <p:sp>
        <p:nvSpPr>
          <p:cNvPr id="14" name="TextBox 13"/>
          <p:cNvSpPr txBox="1"/>
          <p:nvPr/>
        </p:nvSpPr>
        <p:spPr>
          <a:xfrm>
            <a:off x="684000" y="7531312"/>
            <a:ext cx="6192000" cy="355599"/>
          </a:xfrm>
          <a:prstGeom prst="rect">
            <a:avLst/>
          </a:prstGeom>
          <a:noFill/>
        </p:spPr>
        <p:txBody>
          <a:bodyPr wrap="square" lIns="0" rIns="0" tIns="0" bIns="0">
            <a:spAutoFit/>
          </a:bodyPr>
          <a:lstStyle/>
          <a:p>
            <a:pPr rtl="1" algn="r">
              <a:lnSpc>
                <a:spcPct val="130000"/>
              </a:lnSpc>
              <a:spcBef>
                <a:spcPts val="0"/>
              </a:spcBef>
              <a:spcAft>
                <a:spcPts val="0"/>
              </a:spcAft>
            </a:pPr>
            <a:r>
              <a:rPr sz="1500" b="1" i="0">
                <a:solidFill>
                  <a:srgbClr val="3F5A12"/>
                </a:solidFill>
                <a:latin typeface="Sakkal Majalla"/>
                <a:cs typeface="Sakkal Majalla"/>
                <a:ea typeface="Sakkal Majalla"/>
              </a:rPr>
              <a:t>تنبيه:</a:t>
            </a:r>
          </a:p>
        </p:txBody>
      </p:sp>
      <p:sp>
        <p:nvSpPr>
          <p:cNvPr id="15" name="TextBox 14"/>
          <p:cNvSpPr txBox="1"/>
          <p:nvPr/>
        </p:nvSpPr>
        <p:spPr>
          <a:xfrm>
            <a:off x="684000" y="7904691"/>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من خرج من فمه بزاق مختلط بالدم فإنه ينظر فيه فإن غلب عليه حمرة الدم انتقض وضوؤه، وإن لم تغلبه الحمرة فلا نقض عليه.</a:t>
            </a:r>
          </a:p>
        </p:txBody>
      </p:sp>
      <p:sp>
        <p:nvSpPr>
          <p:cNvPr id="16" name="TextBox 15"/>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نواقض الوضوء</a:t>
            </a:r>
          </a:p>
        </p:txBody>
      </p:sp>
      <p:sp>
        <p:nvSpPr>
          <p:cNvPr id="17" name="TextBox 16"/>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18" name="Rounded Rectangle 17"/>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٢٨</a:t>
            </a:r>
            <a:r>
              <a:rPr sz="950" b="0" i="0">
                <a:solidFill>
                  <a:srgbClr val="8AA832"/>
                </a:solidFill>
                <a:latin typeface="Sakkal Majalla"/>
                <a:cs typeface="Sakkal Majalla"/>
                <a:ea typeface="Sakkal Majalla"/>
              </a:rPr>
              <a:t>  |  الفهرس</a:t>
            </a:r>
          </a:p>
        </p:txBody>
      </p:sp>
      <p:sp>
        <p:nvSpPr>
          <p:cNvPr id="20" name="Rectangle 19">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النخامة التي تخرج من الفم سواء أكانت نازلة من الرأس أم طالعة من الصدر لا تنقض الوضوء</a:t>
            </a:r>
          </a:p>
        </p:txBody>
      </p:sp>
      <p:sp>
        <p:nvSpPr>
          <p:cNvPr id="4" name="Diamond 3"/>
          <p:cNvSpPr/>
          <p:nvPr/>
        </p:nvSpPr>
        <p:spPr>
          <a:xfrm>
            <a:off x="6732000" y="2996345"/>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TextBox 4"/>
          <p:cNvSpPr txBox="1"/>
          <p:nvPr/>
        </p:nvSpPr>
        <p:spPr>
          <a:xfrm>
            <a:off x="684000" y="2938745"/>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٣) الرّعاف</a:t>
            </a:r>
          </a:p>
        </p:txBody>
      </p:sp>
      <p:sp>
        <p:nvSpPr>
          <p:cNvPr id="6" name="TextBox 5"/>
          <p:cNvSpPr txBox="1"/>
          <p:nvPr/>
        </p:nvSpPr>
        <p:spPr>
          <a:xfrm>
            <a:off x="684000" y="3378799"/>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وهو الدم الخارج من أصل الأنف متصلًا</a:t>
            </a:r>
          </a:p>
        </p:txBody>
      </p:sp>
      <p:sp>
        <p:nvSpPr>
          <p:cNvPr id="7" name="TextBox 6"/>
          <p:cNvSpPr txBox="1"/>
          <p:nvPr/>
        </p:nvSpPr>
        <p:spPr>
          <a:xfrm>
            <a:off x="684000" y="3736176"/>
            <a:ext cx="6192000" cy="89407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والرّعاف ينقض الوضوء ولا ينقض الصلاة؛ فعن أبي عُبيدة ، عن جابر بن زَيد ، عن ابن عباس عن النبي صلى الله عليه وسلم قال: " القيء والرعاف لا ينقضان الصلاة فإذا انفلت المصلي بهما توضأ وبنى على صلاته "</a:t>
            </a:r>
          </a:p>
        </p:txBody>
      </p:sp>
      <p:sp>
        <p:nvSpPr>
          <p:cNvPr id="8" name="Rounded Rectangle 7"/>
          <p:cNvSpPr/>
          <p:nvPr/>
        </p:nvSpPr>
        <p:spPr>
          <a:xfrm>
            <a:off x="684000" y="4696559"/>
            <a:ext cx="6192000" cy="722598"/>
          </a:xfrm>
          <a:prstGeom prst="roundRect">
            <a:avLst>
              <a:gd name="adj" fmla="val 5000"/>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lIns="180000" rIns="306000" tIns="72000" bIns="72000"/>
          <a:lstStyle/>
          <a:p>
            <a:pPr algn="just" rtl="1">
              <a:lnSpc>
                <a:spcPct val="140000"/>
              </a:lnSpc>
            </a:pPr>
            <a:r>
              <a:rPr sz="1450" b="1" i="0">
                <a:solidFill>
                  <a:srgbClr val="3F5A12"/>
                </a:solidFill>
                <a:latin typeface="Sakkal Majalla"/>
                <a:cs typeface="Sakkal Majalla"/>
                <a:ea typeface="Sakkal Majalla"/>
              </a:rPr>
              <a:t>تنبيه:</a:t>
            </a:r>
            <a:r>
              <a:rPr sz="1450" b="0" i="0">
                <a:solidFill>
                  <a:srgbClr val="3A4033"/>
                </a:solidFill>
                <a:latin typeface="Sakkal Majalla"/>
                <a:cs typeface="Sakkal Majalla"/>
                <a:ea typeface="Sakkal Majalla"/>
              </a:rPr>
              <a:t> إن خرج مخاط مخاط من الأنف مختلطا بدم فإنه ينظر فيه فإن غلبت حمرة الدم انتقض وضوؤه، وإن لم تغلب الحمرة فلا نقض عليه</a:t>
            </a:r>
          </a:p>
        </p:txBody>
      </p:sp>
      <p:sp>
        <p:nvSpPr>
          <p:cNvPr id="9" name="Diamond 8"/>
          <p:cNvSpPr/>
          <p:nvPr/>
        </p:nvSpPr>
        <p:spPr>
          <a:xfrm>
            <a:off x="6768000" y="4782959"/>
            <a:ext cx="108000" cy="108000"/>
          </a:xfrm>
          <a:prstGeom prst="diamond">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Diamond 9"/>
          <p:cNvSpPr/>
          <p:nvPr/>
        </p:nvSpPr>
        <p:spPr>
          <a:xfrm>
            <a:off x="6732000" y="5559328"/>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684000" y="5501728"/>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٤) الدم الخارج من جسد المتوضئ إذا كان مسفوحًا (سائلًا أو قاطرًا)</a:t>
            </a:r>
          </a:p>
        </p:txBody>
      </p:sp>
      <p:sp>
        <p:nvSpPr>
          <p:cNvPr id="12" name="TextBox 11"/>
          <p:cNvSpPr txBox="1"/>
          <p:nvPr/>
        </p:nvSpPr>
        <p:spPr>
          <a:xfrm>
            <a:off x="684000" y="5941782"/>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ويقصد بالدم المسفوح: الدم الخارج من الجسد إذا كان سائلًا سواء خرج بفعل بشري أم غيره</a:t>
            </a:r>
          </a:p>
        </p:txBody>
      </p:sp>
      <p:sp>
        <p:nvSpPr>
          <p:cNvPr id="13" name="TextBox 12"/>
          <p:cNvSpPr txBox="1"/>
          <p:nvPr/>
        </p:nvSpPr>
        <p:spPr>
          <a:xfrm>
            <a:off x="684000" y="6299159"/>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وهو ناقض للوضوء إن سال من موضعه وخرج عن جرحه، أما إن بقي في الجرح ولم يخرج ولم يسِلْ فإن في نقضه خلاف؛ فقيل: هو ناقض، وقيل: ليس بناقض</a:t>
            </a:r>
          </a:p>
        </p:txBody>
      </p:sp>
      <p:sp>
        <p:nvSpPr>
          <p:cNvPr id="14" name="Diamond 13"/>
          <p:cNvSpPr/>
          <p:nvPr/>
        </p:nvSpPr>
        <p:spPr>
          <a:xfrm>
            <a:off x="6732000" y="7004839"/>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684000" y="6947239"/>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٥) ملامسة النجاسة</a:t>
            </a:r>
          </a:p>
        </p:txBody>
      </p:sp>
      <p:sp>
        <p:nvSpPr>
          <p:cNvPr id="16" name="TextBox 15"/>
          <p:cNvSpPr txBox="1"/>
          <p:nvPr/>
        </p:nvSpPr>
        <p:spPr>
          <a:xfrm>
            <a:off x="684000" y="7387294"/>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ملامسة النجاسة (أيُّ نجاسة) ناقضة للوضوء لكن بشرط أن يكون جسد الملامس رطبا أو النجاسة رطبة أو كلاهما رطب</a:t>
            </a:r>
          </a:p>
        </p:txBody>
      </p:sp>
      <p:sp>
        <p:nvSpPr>
          <p:cNvPr id="17" name="TextBox 16"/>
          <p:cNvSpPr txBox="1"/>
          <p:nvPr/>
        </p:nvSpPr>
        <p:spPr>
          <a:xfrm>
            <a:off x="684000" y="8035374"/>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أما إن كانت النجاسة يابسة والجسد الملامس يابسًا فلا ينتقض الوضوء إن تلامسا</a:t>
            </a:r>
          </a:p>
        </p:txBody>
      </p:sp>
      <p:sp>
        <p:nvSpPr>
          <p:cNvPr id="18" name="Diamond 17"/>
          <p:cNvSpPr/>
          <p:nvPr/>
        </p:nvSpPr>
        <p:spPr>
          <a:xfrm>
            <a:off x="6732000" y="8450351"/>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684000" y="8392751"/>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٦) ملامسة العورة</a:t>
            </a:r>
          </a:p>
        </p:txBody>
      </p:sp>
      <p:sp>
        <p:nvSpPr>
          <p:cNvPr id="20" name="TextBox 19"/>
          <p:cNvSpPr txBox="1"/>
          <p:nvPr/>
        </p:nvSpPr>
        <p:spPr>
          <a:xfrm>
            <a:off x="684000" y="8832806"/>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ملامسة المتوضئ لعورته أو عورة زوجته أو عورة أي أحد من الناس ناقض للوضوء، لكن تختلف حدود العورة</a:t>
            </a:r>
          </a:p>
        </p:txBody>
      </p:sp>
      <p:sp>
        <p:nvSpPr>
          <p:cNvPr id="21" name="TextBox 20"/>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نواقض الوضوء</a:t>
            </a:r>
          </a:p>
        </p:txBody>
      </p:sp>
      <p:sp>
        <p:nvSpPr>
          <p:cNvPr id="22" name="TextBox 21"/>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23" name="Rounded Rectangle 22"/>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4" name="TextBox 23"/>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٢٩</a:t>
            </a:r>
            <a:r>
              <a:rPr sz="950" b="0" i="0">
                <a:solidFill>
                  <a:srgbClr val="8AA832"/>
                </a:solidFill>
                <a:latin typeface="Sakkal Majalla"/>
                <a:cs typeface="Sakkal Majalla"/>
                <a:ea typeface="Sakkal Majalla"/>
              </a:rPr>
              <a:t>  |  الفهرس</a:t>
            </a:r>
          </a:p>
        </p:txBody>
      </p:sp>
      <p:sp>
        <p:nvSpPr>
          <p:cNvPr id="25" name="Rectangle 24">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أما عورة المتوضئ الناقضة لوضوئه إن لامسها فهي القبل والدبر وما حولهما، وكذلك عورة زوجته مثل عورته.</a:t>
            </a:r>
          </a:p>
        </p:txBody>
      </p:sp>
      <p:sp>
        <p:nvSpPr>
          <p:cNvPr id="4" name="TextBox 3"/>
          <p:cNvSpPr txBox="1"/>
          <p:nvPr/>
        </p:nvSpPr>
        <p:spPr>
          <a:xfrm>
            <a:off x="684000" y="2952080"/>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وأما الرجال الآخرين فإن حدود عورتهم بالنسبة له من السرة إلى الركبة</a:t>
            </a:r>
          </a:p>
        </p:txBody>
      </p:sp>
      <p:sp>
        <p:nvSpPr>
          <p:cNvPr id="5" name="TextBox 4"/>
          <p:cNvSpPr txBox="1"/>
          <p:nvPr/>
        </p:nvSpPr>
        <p:spPr>
          <a:xfrm>
            <a:off x="684000" y="3309457"/>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والمسّ الناقض للوضوء هو مس العورة ببطان الكفّ، أم باقي الأعضاء فلا تنقض الوضوء، كمس العورة بالقدم أو الساعد أو غيره</a:t>
            </a:r>
          </a:p>
        </p:txBody>
      </p:sp>
      <p:sp>
        <p:nvSpPr>
          <p:cNvPr id="6" name="Diamond 5"/>
          <p:cNvSpPr/>
          <p:nvPr/>
        </p:nvSpPr>
        <p:spPr>
          <a:xfrm>
            <a:off x="6732000" y="4015137"/>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684000" y="3957537"/>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٧) ملامسة جسد النساء الأجنبيات (غير المحارم)</a:t>
            </a:r>
          </a:p>
        </p:txBody>
      </p:sp>
      <p:sp>
        <p:nvSpPr>
          <p:cNvPr id="8" name="TextBox 7"/>
          <p:cNvSpPr txBox="1"/>
          <p:nvPr/>
        </p:nvSpPr>
        <p:spPr>
          <a:xfrm>
            <a:off x="684000" y="4397591"/>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النساء الأجنبيات كلها عورة، ولو صافح رجل متوضئ امرأة أجنبية فإن وضوأه قد انتقض</a:t>
            </a:r>
          </a:p>
        </p:txBody>
      </p:sp>
      <p:sp>
        <p:nvSpPr>
          <p:cNvPr id="9" name="TextBox 8"/>
          <p:cNvSpPr txBox="1"/>
          <p:nvPr/>
        </p:nvSpPr>
        <p:spPr>
          <a:xfrm>
            <a:off x="684000" y="4754969"/>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والنساء الأجنبيات هي النساء التي يجوز للرجل أن يتزوجها</a:t>
            </a:r>
          </a:p>
        </p:txBody>
      </p:sp>
      <p:sp>
        <p:nvSpPr>
          <p:cNvPr id="10" name="TextBox 9"/>
          <p:cNvSpPr txBox="1"/>
          <p:nvPr/>
        </p:nvSpPr>
        <p:spPr>
          <a:xfrm>
            <a:off x="684000" y="5112346"/>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أما النساء التي يحرم على الرجل أن يتزوجها فليست بأجنبيات؛ كالأم والأخت الشقيقة والخالة والعمة والابنة وزوجة الأب والأخت من الرضاع</a:t>
            </a:r>
          </a:p>
        </p:txBody>
      </p:sp>
      <p:sp>
        <p:nvSpPr>
          <p:cNvPr id="11" name="TextBox 10"/>
          <p:cNvSpPr txBox="1"/>
          <p:nvPr/>
        </p:nvSpPr>
        <p:spPr>
          <a:xfrm>
            <a:off x="684000" y="5760426"/>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وملامسة النساء الأجنبيات ومصافحتهن بالنسبة للرجل معصية كبيرة تستوجب التوبة</a:t>
            </a:r>
          </a:p>
        </p:txBody>
      </p:sp>
      <p:sp>
        <p:nvSpPr>
          <p:cNvPr id="12" name="Diamond 11"/>
          <p:cNvSpPr/>
          <p:nvPr/>
        </p:nvSpPr>
        <p:spPr>
          <a:xfrm>
            <a:off x="6732000" y="6175404"/>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84000" y="6117804"/>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٨) النظر إلى العورات</a:t>
            </a:r>
          </a:p>
        </p:txBody>
      </p:sp>
      <p:sp>
        <p:nvSpPr>
          <p:cNvPr id="14" name="TextBox 13"/>
          <p:cNvSpPr txBox="1"/>
          <p:nvPr/>
        </p:nvSpPr>
        <p:spPr>
          <a:xfrm>
            <a:off x="684000" y="6557858"/>
            <a:ext cx="6192000" cy="89407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النظر إلى عورة الآخرين معصية ناقضة للوضوء؛ فعن عبد الله بن العباس عن النبي صلى الله عليه وسلم قال: " ملعون من نظر إلى فرج أخيه أو قال إلى عورة أخيه وملعون من أبدى عورته للناس "</a:t>
            </a:r>
          </a:p>
        </p:txBody>
      </p:sp>
      <p:sp>
        <p:nvSpPr>
          <p:cNvPr id="15" name="Diamond 14"/>
          <p:cNvSpPr/>
          <p:nvPr/>
        </p:nvSpPr>
        <p:spPr>
          <a:xfrm>
            <a:off x="6732000" y="7554241"/>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84000" y="7496641"/>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٩) الشرك</a:t>
            </a:r>
          </a:p>
        </p:txBody>
      </p:sp>
      <p:sp>
        <p:nvSpPr>
          <p:cNvPr id="17" name="TextBox 16"/>
          <p:cNvSpPr txBox="1"/>
          <p:nvPr/>
        </p:nvSpPr>
        <p:spPr>
          <a:xfrm>
            <a:off x="684000" y="7936695"/>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وهو: الخروج من التوحيد إلى الكفر بقول أو عمل أو اعتقاد</a:t>
            </a:r>
          </a:p>
        </p:txBody>
      </p:sp>
      <p:sp>
        <p:nvSpPr>
          <p:cNvPr id="18" name="TextBox 17"/>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نواقض الوضوء</a:t>
            </a:r>
          </a:p>
        </p:txBody>
      </p:sp>
      <p:sp>
        <p:nvSpPr>
          <p:cNvPr id="19" name="TextBox 18"/>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20" name="Rounded Rectangle 19"/>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٣٠</a:t>
            </a:r>
            <a:r>
              <a:rPr sz="950" b="0" i="0">
                <a:solidFill>
                  <a:srgbClr val="8AA832"/>
                </a:solidFill>
                <a:latin typeface="Sakkal Majalla"/>
                <a:cs typeface="Sakkal Majalla"/>
                <a:ea typeface="Sakkal Majalla"/>
              </a:rPr>
              <a:t>  |  الفهرس</a:t>
            </a:r>
          </a:p>
        </p:txBody>
      </p:sp>
      <p:sp>
        <p:nvSpPr>
          <p:cNvPr id="22" name="Rectangle 21">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1447797"/>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والشرك معصية كبيرة مخرجة من ملة الإسلام وناقضة للوضوء؛ فلو توضأ شخص وهو مسلم ثم أشرك وخرج من الملة فإن وضوأه منتقض، وبفعله هذا ارتكب أكبر الكبائر من الفواحش ودخل في وعيد الله تعالى - والعياذ يه سبحانه -، يقول الله تبارك وتعالى:( لَقَد كَفَرَ الَّذينَ قالوا إِنَّ اللَّهَ هُوَ المَسيحُ ابنُ مَريَمَ وَقالَ المَسيحُ يا بَني إِسرائيلَ اعبُدُوا اللَّهَ رَبّي وَرَبَّكُم إِنَّهُ مَن يُشرِك بِاللَّهِ فَقَد حَرَّمَ اللَّهُ عَلَيهِ الجَنَّةَ وَمَأواهُ النّارُ وَما لِلظّالِمينَ مِن أَنصارٍ )</a:t>
            </a:r>
          </a:p>
        </p:txBody>
      </p:sp>
      <p:sp>
        <p:nvSpPr>
          <p:cNvPr id="4" name="TextBox 3"/>
          <p:cNvSpPr txBox="1"/>
          <p:nvPr/>
        </p:nvSpPr>
        <p:spPr>
          <a:xfrm>
            <a:off x="684000" y="3824187"/>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فإذا تاب من شركه وعاد في الإسلام أعاد وضوأه</a:t>
            </a:r>
          </a:p>
        </p:txBody>
      </p:sp>
      <p:sp>
        <p:nvSpPr>
          <p:cNvPr id="5" name="Diamond 4"/>
          <p:cNvSpPr/>
          <p:nvPr/>
        </p:nvSpPr>
        <p:spPr>
          <a:xfrm>
            <a:off x="6732000" y="4239165"/>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684000" y="4181565"/>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١٠) المعاصي</a:t>
            </a:r>
          </a:p>
        </p:txBody>
      </p:sp>
      <p:sp>
        <p:nvSpPr>
          <p:cNvPr id="7" name="TextBox 6"/>
          <p:cNvSpPr txBox="1"/>
          <p:nvPr/>
        </p:nvSpPr>
        <p:spPr>
          <a:xfrm>
            <a:off x="684000" y="4621619"/>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المعصية: هي مخالفة حكم الله سبحانه وتعالى بفعل شيء من المحجورات، أو بترك شيء من الواجبات، عن عمدٍ دون ضرورة بعد قيام الحجة</a:t>
            </a:r>
          </a:p>
        </p:txBody>
      </p:sp>
      <p:sp>
        <p:nvSpPr>
          <p:cNvPr id="8" name="TextBox 7"/>
          <p:cNvSpPr txBox="1"/>
          <p:nvPr/>
        </p:nvSpPr>
        <p:spPr>
          <a:xfrm>
            <a:off x="684000" y="5269699"/>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وفي انتقاض الوضوء بالمعصية خلاف بين أهل العلم:</a:t>
            </a:r>
          </a:p>
        </p:txBody>
      </p:sp>
      <p:sp>
        <p:nvSpPr>
          <p:cNvPr id="9" name="TextBox 8"/>
          <p:cNvSpPr txBox="1"/>
          <p:nvPr/>
        </p:nvSpPr>
        <p:spPr>
          <a:xfrm>
            <a:off x="684000" y="5627076"/>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فقيل:</a:t>
            </a:r>
            <a:r>
              <a:rPr sz="1500" b="0" i="0">
                <a:solidFill>
                  <a:srgbClr val="1B1F16"/>
                </a:solidFill>
                <a:latin typeface="Sakkal Majalla"/>
                <a:cs typeface="Sakkal Majalla"/>
                <a:ea typeface="Sakkal Majalla"/>
              </a:rPr>
              <a:t> هي ناقضة للوضوء</a:t>
            </a:r>
          </a:p>
        </p:txBody>
      </p:sp>
      <p:sp>
        <p:nvSpPr>
          <p:cNvPr id="10" name="TextBox 9"/>
          <p:cNvSpPr txBox="1"/>
          <p:nvPr/>
        </p:nvSpPr>
        <p:spPr>
          <a:xfrm>
            <a:off x="684000" y="5971119"/>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وقيل:</a:t>
            </a:r>
            <a:r>
              <a:rPr sz="1500" b="0" i="0">
                <a:solidFill>
                  <a:srgbClr val="1B1F16"/>
                </a:solidFill>
                <a:latin typeface="Sakkal Majalla"/>
                <a:cs typeface="Sakkal Majalla"/>
                <a:ea typeface="Sakkal Majalla"/>
              </a:rPr>
              <a:t> ليست ناقضة</a:t>
            </a:r>
          </a:p>
        </p:txBody>
      </p:sp>
      <p:sp>
        <p:nvSpPr>
          <p:cNvPr id="11" name="TextBox 10"/>
          <p:cNvSpPr txBox="1"/>
          <p:nvPr/>
        </p:nvSpPr>
        <p:spPr>
          <a:xfrm>
            <a:off x="684000" y="6315161"/>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ومن المعاصي الناقضة للوضوء الغيبة والنميمة والكبر والحسد والبغض والقذف والبهتان والحلف بغير الله عز وجل والمشي على القبور واستماع السرّ بغير إذن من صاحبه وغيرها.</a:t>
            </a:r>
          </a:p>
        </p:txBody>
      </p:sp>
      <p:sp>
        <p:nvSpPr>
          <p:cNvPr id="12" name="Diamond 11"/>
          <p:cNvSpPr/>
          <p:nvPr/>
        </p:nvSpPr>
        <p:spPr>
          <a:xfrm>
            <a:off x="6732000" y="7020841"/>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684000" y="6963241"/>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١١) زوال العقل</a:t>
            </a:r>
          </a:p>
        </p:txBody>
      </p:sp>
      <p:sp>
        <p:nvSpPr>
          <p:cNvPr id="14" name="TextBox 13"/>
          <p:cNvSpPr txBox="1"/>
          <p:nvPr/>
        </p:nvSpPr>
        <p:spPr>
          <a:xfrm>
            <a:off x="684000" y="7403296"/>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ويقصد بزوال العقل الجنون والإغماء والسكر ونحوها مما يُذهب العقل</a:t>
            </a:r>
          </a:p>
        </p:txBody>
      </p:sp>
      <p:sp>
        <p:nvSpPr>
          <p:cNvPr id="15" name="TextBox 14"/>
          <p:cNvSpPr txBox="1"/>
          <p:nvPr/>
        </p:nvSpPr>
        <p:spPr>
          <a:xfrm>
            <a:off x="684000" y="7760673"/>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وزوال العقل مطلقًا ناقض للوضوء، سواء بإرادة أم بغير إرادة</a:t>
            </a:r>
          </a:p>
        </p:txBody>
      </p:sp>
      <p:sp>
        <p:nvSpPr>
          <p:cNvPr id="16" name="Diamond 15"/>
          <p:cNvSpPr/>
          <p:nvPr/>
        </p:nvSpPr>
        <p:spPr>
          <a:xfrm>
            <a:off x="6732000" y="8175651"/>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684000" y="8118051"/>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١٢) النوم إذا كان مضطجعًا</a:t>
            </a:r>
          </a:p>
        </p:txBody>
      </p:sp>
      <p:sp>
        <p:nvSpPr>
          <p:cNvPr id="18" name="TextBox 17"/>
          <p:cNvSpPr txBox="1"/>
          <p:nvPr/>
        </p:nvSpPr>
        <p:spPr>
          <a:xfrm>
            <a:off x="684000" y="8558105"/>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في انتقاض الوضوء بالنوم خلاف بين أهل العلم:</a:t>
            </a:r>
          </a:p>
        </p:txBody>
      </p:sp>
      <p:sp>
        <p:nvSpPr>
          <p:cNvPr id="19" name="TextBox 18"/>
          <p:cNvSpPr txBox="1"/>
          <p:nvPr/>
        </p:nvSpPr>
        <p:spPr>
          <a:xfrm>
            <a:off x="684000" y="8915482"/>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فقيل:</a:t>
            </a:r>
            <a:r>
              <a:rPr sz="1500" b="0" i="0">
                <a:solidFill>
                  <a:srgbClr val="1B1F16"/>
                </a:solidFill>
                <a:latin typeface="Sakkal Majalla"/>
                <a:cs typeface="Sakkal Majalla"/>
                <a:ea typeface="Sakkal Majalla"/>
              </a:rPr>
              <a:t> النوم الناقض للوضوء هو نوم الاضطجاع أو الاستلقاء على الأرض ونوم الاتكاء الثقيل الذي لو سقط المُتّكَأ عليه سقط المتَّكِئ</a:t>
            </a:r>
          </a:p>
        </p:txBody>
      </p:sp>
      <p:sp>
        <p:nvSpPr>
          <p:cNvPr id="20" name="TextBox 19"/>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نواقض الوضوء</a:t>
            </a:r>
          </a:p>
        </p:txBody>
      </p:sp>
      <p:sp>
        <p:nvSpPr>
          <p:cNvPr id="21" name="TextBox 20"/>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22" name="Rounded Rectangle 21"/>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٣١</a:t>
            </a:r>
            <a:r>
              <a:rPr sz="950" b="0" i="0">
                <a:solidFill>
                  <a:srgbClr val="8AA832"/>
                </a:solidFill>
                <a:latin typeface="Sakkal Majalla"/>
                <a:cs typeface="Sakkal Majalla"/>
                <a:ea typeface="Sakkal Majalla"/>
              </a:rPr>
              <a:t>  |  الفهرس</a:t>
            </a:r>
          </a:p>
        </p:txBody>
      </p:sp>
      <p:sp>
        <p:nvSpPr>
          <p:cNvPr id="24" name="Rectangle 23">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وقيل:</a:t>
            </a:r>
            <a:r>
              <a:rPr sz="1500" b="0" i="0">
                <a:solidFill>
                  <a:srgbClr val="1B1F16"/>
                </a:solidFill>
                <a:latin typeface="Sakkal Majalla"/>
                <a:cs typeface="Sakkal Majalla"/>
                <a:ea typeface="Sakkal Majalla"/>
              </a:rPr>
              <a:t> النوم مطلقًا ناقض للوضوء</a:t>
            </a:r>
          </a:p>
        </p:txBody>
      </p:sp>
      <p:sp>
        <p:nvSpPr>
          <p:cNvPr id="4" name="TextBox 3"/>
          <p:cNvSpPr txBox="1"/>
          <p:nvPr/>
        </p:nvSpPr>
        <p:spPr>
          <a:xfrm>
            <a:off x="684000" y="2648042"/>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وقيل:</a:t>
            </a:r>
            <a:r>
              <a:rPr sz="1500" b="0" i="0">
                <a:solidFill>
                  <a:srgbClr val="1B1F16"/>
                </a:solidFill>
                <a:latin typeface="Sakkal Majalla"/>
                <a:cs typeface="Sakkal Majalla"/>
                <a:ea typeface="Sakkal Majalla"/>
              </a:rPr>
              <a:t> النوم الناقض للوضوء هو النوم الثقيل دون الخفيف، وهو الذي لا يدري صاحبه ما خرج منه أثناء نوم</a:t>
            </a:r>
          </a:p>
        </p:txBody>
      </p:sp>
      <p:sp>
        <p:nvSpPr>
          <p:cNvPr id="5" name="Diamond 4"/>
          <p:cNvSpPr/>
          <p:nvPr/>
        </p:nvSpPr>
        <p:spPr>
          <a:xfrm>
            <a:off x="6732000" y="3340387"/>
            <a:ext cx="93600" cy="93600"/>
          </a:xfrm>
          <a:prstGeom prst="diamond">
            <a:avLst/>
          </a:prstGeom>
          <a:solidFill>
            <a:srgbClr val="8AA83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684000" y="3282787"/>
            <a:ext cx="5922000" cy="387399"/>
          </a:xfrm>
          <a:prstGeom prst="rect">
            <a:avLst/>
          </a:prstGeom>
          <a:noFill/>
        </p:spPr>
        <p:txBody>
          <a:bodyPr wrap="square" lIns="0" rIns="0" tIns="0" bIns="0">
            <a:spAutoFit/>
          </a:bodyPr>
          <a:lstStyle/>
          <a:p>
            <a:pPr rtl="1" algn="r">
              <a:lnSpc>
                <a:spcPct val="120000"/>
              </a:lnSpc>
              <a:spcBef>
                <a:spcPts val="0"/>
              </a:spcBef>
              <a:spcAft>
                <a:spcPts val="0"/>
              </a:spcAft>
            </a:pPr>
            <a:r>
              <a:rPr sz="1650" b="1" i="0">
                <a:solidFill>
                  <a:srgbClr val="6E8F22"/>
                </a:solidFill>
                <a:latin typeface="Sakkal Majalla"/>
                <a:cs typeface="Sakkal Majalla"/>
                <a:ea typeface="Sakkal Majalla"/>
              </a:rPr>
              <a:t>١٣) الميتة البرية الدموية</a:t>
            </a:r>
          </a:p>
        </p:txBody>
      </p:sp>
      <p:sp>
        <p:nvSpPr>
          <p:cNvPr id="7" name="TextBox 6"/>
          <p:cNvSpPr txBox="1"/>
          <p:nvPr/>
        </p:nvSpPr>
        <p:spPr>
          <a:xfrm>
            <a:off x="684000" y="3722841"/>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وفي هذا الناقض ثلاثة قيود:</a:t>
            </a:r>
          </a:p>
        </p:txBody>
      </p:sp>
      <p:sp>
        <p:nvSpPr>
          <p:cNvPr id="8" name="TextBox 7"/>
          <p:cNvSpPr txBox="1"/>
          <p:nvPr/>
        </p:nvSpPr>
        <p:spPr>
          <a:xfrm>
            <a:off x="684000" y="4080219"/>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ميتة:</a:t>
            </a:r>
            <a:r>
              <a:rPr sz="1500" b="0" i="0">
                <a:solidFill>
                  <a:srgbClr val="1B1F16"/>
                </a:solidFill>
                <a:latin typeface="Sakkal Majalla"/>
                <a:cs typeface="Sakkal Majalla"/>
                <a:ea typeface="Sakkal Majalla"/>
              </a:rPr>
              <a:t> ألا تكون متصفة بالحياة</a:t>
            </a:r>
          </a:p>
        </p:txBody>
      </p:sp>
      <p:sp>
        <p:nvSpPr>
          <p:cNvPr id="9" name="TextBox 8"/>
          <p:cNvSpPr txBox="1"/>
          <p:nvPr/>
        </p:nvSpPr>
        <p:spPr>
          <a:xfrm>
            <a:off x="684000" y="4424261"/>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برية:</a:t>
            </a:r>
            <a:r>
              <a:rPr sz="1500" b="0" i="0">
                <a:solidFill>
                  <a:srgbClr val="1B1F16"/>
                </a:solidFill>
                <a:latin typeface="Sakkal Majalla"/>
                <a:cs typeface="Sakkal Majalla"/>
                <a:ea typeface="Sakkal Majalla"/>
              </a:rPr>
              <a:t> ألا تكون بحرية؛ فإن ميتة البحر لا ينقض الوضوء ملامستها</a:t>
            </a:r>
          </a:p>
        </p:txBody>
      </p:sp>
      <p:sp>
        <p:nvSpPr>
          <p:cNvPr id="10" name="TextBox 9"/>
          <p:cNvSpPr txBox="1"/>
          <p:nvPr/>
        </p:nvSpPr>
        <p:spPr>
          <a:xfrm>
            <a:off x="684000" y="4768304"/>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دموية:</a:t>
            </a:r>
            <a:r>
              <a:rPr sz="1500" b="0" i="0">
                <a:solidFill>
                  <a:srgbClr val="1B1F16"/>
                </a:solidFill>
                <a:latin typeface="Sakkal Majalla"/>
                <a:cs typeface="Sakkal Majalla"/>
                <a:ea typeface="Sakkal Majalla"/>
              </a:rPr>
              <a:t> أي من ذوات الدم، أما غير ذوات الدم كالعقرب والجراد فإن ملامستها لا تنقض الوضوء</a:t>
            </a:r>
          </a:p>
        </p:txBody>
      </p:sp>
      <p:sp>
        <p:nvSpPr>
          <p:cNvPr id="11" name="TextBox 10"/>
          <p:cNvSpPr txBox="1"/>
          <p:nvPr/>
        </p:nvSpPr>
        <p:spPr>
          <a:xfrm>
            <a:off x="684000" y="5403049"/>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وملامسة الميتة البرية الدموية مطلقًا ناقضة للوضوء، سواء أكانت الميتة رطبة أم يابسة، وسواء أكان الجسد الملامس رطبًا أم يابسًا بخلاف النجاسة كما مرّ ذكرها</a:t>
            </a:r>
          </a:p>
        </p:txBody>
      </p:sp>
      <p:sp>
        <p:nvSpPr>
          <p:cNvPr id="12" name="TextBox 11"/>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نواقض الوضوء</a:t>
            </a:r>
          </a:p>
        </p:txBody>
      </p:sp>
      <p:sp>
        <p:nvSpPr>
          <p:cNvPr id="13" name="TextBox 12"/>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14" name="Rounded Rectangle 13"/>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٣٢</a:t>
            </a:r>
            <a:r>
              <a:rPr sz="950" b="0" i="0">
                <a:solidFill>
                  <a:srgbClr val="8AA832"/>
                </a:solidFill>
                <a:latin typeface="Sakkal Majalla"/>
                <a:cs typeface="Sakkal Majalla"/>
                <a:ea typeface="Sakkal Majalla"/>
              </a:rPr>
              <a:t>  |  الفهرس</a:t>
            </a:r>
          </a:p>
        </p:txBody>
      </p:sp>
      <p:sp>
        <p:nvSpPr>
          <p:cNvPr id="16" name="Rectangle 15">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Rectangle 2"/>
          <p:cNvSpPr/>
          <p:nvPr/>
        </p:nvSpPr>
        <p:spPr>
          <a:xfrm>
            <a:off x="0" y="4572000"/>
            <a:ext cx="7560000" cy="1655999"/>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 name="Rectangle 3"/>
          <p:cNvSpPr/>
          <p:nvPr/>
        </p:nvSpPr>
        <p:spPr>
          <a:xfrm>
            <a:off x="0" y="4539600"/>
            <a:ext cx="7560000" cy="324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Rectangle 4"/>
          <p:cNvSpPr/>
          <p:nvPr/>
        </p:nvSpPr>
        <p:spPr>
          <a:xfrm>
            <a:off x="0" y="6227999"/>
            <a:ext cx="7560000" cy="324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Diamond 5"/>
          <p:cNvSpPr/>
          <p:nvPr/>
        </p:nvSpPr>
        <p:spPr>
          <a:xfrm>
            <a:off x="3600000" y="4770000"/>
            <a:ext cx="360000" cy="360000"/>
          </a:xfrm>
          <a:prstGeom prst="diamond">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432000" y="5202000"/>
            <a:ext cx="6696000" cy="792000"/>
          </a:xfrm>
          <a:prstGeom prst="rect">
            <a:avLst/>
          </a:prstGeom>
          <a:noFill/>
        </p:spPr>
        <p:txBody>
          <a:bodyPr wrap="square" lIns="0" rIns="0" tIns="0" bIns="0">
            <a:spAutoFit/>
          </a:bodyPr>
          <a:lstStyle/>
          <a:p>
            <a:pPr rtl="1" algn="ctr">
              <a:lnSpc>
                <a:spcPct val="110000"/>
              </a:lnSpc>
              <a:spcBef>
                <a:spcPts val="0"/>
              </a:spcBef>
              <a:spcAft>
                <a:spcPts val="0"/>
              </a:spcAft>
            </a:pPr>
            <a:r>
              <a:rPr sz="3800" b="1" i="0">
                <a:solidFill>
                  <a:srgbClr val="FFFFFF"/>
                </a:solidFill>
                <a:latin typeface="Sakkal Majalla"/>
                <a:cs typeface="Sakkal Majalla"/>
                <a:ea typeface="Sakkal Majalla"/>
              </a:rPr>
              <a:t>الأذان والإقامة</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الأذان/</a:t>
            </a:r>
          </a:p>
        </p:txBody>
      </p:sp>
      <p:sp>
        <p:nvSpPr>
          <p:cNvPr id="4" name="Rectangle 3"/>
          <p:cNvSpPr/>
          <p:nvPr/>
        </p:nvSpPr>
        <p:spPr>
          <a:xfrm>
            <a:off x="5796000" y="2653049"/>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Diamond 4"/>
          <p:cNvSpPr/>
          <p:nvPr/>
        </p:nvSpPr>
        <p:spPr>
          <a:xfrm>
            <a:off x="5706000" y="2640449"/>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684000" y="2844066"/>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لغة:</a:t>
            </a:r>
            <a:r>
              <a:rPr sz="1500" b="0" i="0">
                <a:solidFill>
                  <a:srgbClr val="1B1F16"/>
                </a:solidFill>
                <a:latin typeface="Sakkal Majalla"/>
                <a:cs typeface="Sakkal Majalla"/>
                <a:ea typeface="Sakkal Majalla"/>
              </a:rPr>
              <a:t> الإعلام بالشيء</a:t>
            </a:r>
          </a:p>
        </p:txBody>
      </p:sp>
      <p:sp>
        <p:nvSpPr>
          <p:cNvPr id="7" name="TextBox 6"/>
          <p:cNvSpPr txBox="1"/>
          <p:nvPr/>
        </p:nvSpPr>
        <p:spPr>
          <a:xfrm>
            <a:off x="684000" y="3188109"/>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اصطلاحا:</a:t>
            </a:r>
            <a:r>
              <a:rPr sz="1500" b="0" i="0">
                <a:solidFill>
                  <a:srgbClr val="1B1F16"/>
                </a:solidFill>
                <a:latin typeface="Sakkal Majalla"/>
                <a:cs typeface="Sakkal Majalla"/>
                <a:ea typeface="Sakkal Majalla"/>
              </a:rPr>
              <a:t> الإعلام بدخول وقت الصلاة بألفاظ مخصوصة مشروعة</a:t>
            </a:r>
          </a:p>
        </p:txBody>
      </p:sp>
      <p:sp>
        <p:nvSpPr>
          <p:cNvPr id="8" name="TextBox 7"/>
          <p:cNvSpPr txBox="1"/>
          <p:nvPr/>
        </p:nvSpPr>
        <p:spPr>
          <a:xfrm>
            <a:off x="684000" y="3532151"/>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الإقامة/</a:t>
            </a:r>
          </a:p>
        </p:txBody>
      </p:sp>
      <p:sp>
        <p:nvSpPr>
          <p:cNvPr id="9" name="Rectangle 8"/>
          <p:cNvSpPr/>
          <p:nvPr/>
        </p:nvSpPr>
        <p:spPr>
          <a:xfrm>
            <a:off x="5796000" y="3881201"/>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0" name="Diamond 9"/>
          <p:cNvSpPr/>
          <p:nvPr/>
        </p:nvSpPr>
        <p:spPr>
          <a:xfrm>
            <a:off x="5706000" y="3868601"/>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684000" y="4072218"/>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لغة:</a:t>
            </a:r>
            <a:r>
              <a:rPr sz="1500" b="0" i="0">
                <a:solidFill>
                  <a:srgbClr val="1B1F16"/>
                </a:solidFill>
                <a:latin typeface="Sakkal Majalla"/>
                <a:cs typeface="Sakkal Majalla"/>
                <a:ea typeface="Sakkal Majalla"/>
              </a:rPr>
              <a:t> مصدر أقام، يقال: أقام الشيء إذا قوَّمه</a:t>
            </a:r>
          </a:p>
        </p:txBody>
      </p:sp>
      <p:sp>
        <p:nvSpPr>
          <p:cNvPr id="12" name="TextBox 11"/>
          <p:cNvSpPr txBox="1"/>
          <p:nvPr/>
        </p:nvSpPr>
        <p:spPr>
          <a:xfrm>
            <a:off x="684000" y="4416260"/>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1" i="0">
                <a:solidFill>
                  <a:srgbClr val="3F5A12"/>
                </a:solidFill>
                <a:latin typeface="Sakkal Majalla"/>
                <a:cs typeface="Sakkal Majalla"/>
                <a:ea typeface="Sakkal Majalla"/>
              </a:rPr>
              <a:t>اصطلاحا:</a:t>
            </a:r>
            <a:r>
              <a:rPr sz="1500" b="0" i="0">
                <a:solidFill>
                  <a:srgbClr val="1B1F16"/>
                </a:solidFill>
                <a:latin typeface="Sakkal Majalla"/>
                <a:cs typeface="Sakkal Majalla"/>
                <a:ea typeface="Sakkal Majalla"/>
              </a:rPr>
              <a:t> ألفاظ مخصوصة مشروعة يؤتى بها عند القيام إلى الصلاة</a:t>
            </a:r>
          </a:p>
        </p:txBody>
      </p:sp>
      <p:sp>
        <p:nvSpPr>
          <p:cNvPr id="13" name="TextBox 12"/>
          <p:cNvSpPr txBox="1"/>
          <p:nvPr/>
        </p:nvSpPr>
        <p:spPr>
          <a:xfrm>
            <a:off x="684000" y="4760303"/>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شروط الأذان</a:t>
            </a:r>
          </a:p>
        </p:txBody>
      </p:sp>
      <p:sp>
        <p:nvSpPr>
          <p:cNvPr id="14" name="Rectangle 13"/>
          <p:cNvSpPr/>
          <p:nvPr/>
        </p:nvSpPr>
        <p:spPr>
          <a:xfrm>
            <a:off x="5796000" y="5109352"/>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Diamond 14"/>
          <p:cNvSpPr/>
          <p:nvPr/>
        </p:nvSpPr>
        <p:spPr>
          <a:xfrm>
            <a:off x="5706000" y="5096752"/>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6" name="TextBox 15"/>
          <p:cNvSpPr txBox="1"/>
          <p:nvPr/>
        </p:nvSpPr>
        <p:spPr>
          <a:xfrm>
            <a:off x="684000" y="5300369"/>
            <a:ext cx="6192000" cy="355599"/>
          </a:xfrm>
          <a:prstGeom prst="rect">
            <a:avLst/>
          </a:prstGeom>
          <a:noFill/>
        </p:spPr>
        <p:txBody>
          <a:bodyPr wrap="square" lIns="0" rIns="0" tIns="0" bIns="0">
            <a:spAutoFit/>
          </a:bodyPr>
          <a:lstStyle/>
          <a:p>
            <a:pPr rtl="1" algn="r">
              <a:lnSpc>
                <a:spcPct val="130000"/>
              </a:lnSpc>
              <a:spcBef>
                <a:spcPts val="0"/>
              </a:spcBef>
              <a:spcAft>
                <a:spcPts val="0"/>
              </a:spcAft>
            </a:pPr>
            <a:r>
              <a:rPr sz="1500" b="1" i="0">
                <a:solidFill>
                  <a:srgbClr val="3F5A12"/>
                </a:solidFill>
                <a:latin typeface="Sakkal Majalla"/>
                <a:cs typeface="Sakkal Majalla"/>
                <a:ea typeface="Sakkal Majalla"/>
              </a:rPr>
              <a:t>١) الترتيب</a:t>
            </a:r>
          </a:p>
        </p:txBody>
      </p:sp>
      <p:sp>
        <p:nvSpPr>
          <p:cNvPr id="17" name="TextBox 16"/>
          <p:cNvSpPr txBox="1"/>
          <p:nvPr/>
        </p:nvSpPr>
        <p:spPr>
          <a:xfrm>
            <a:off x="684000" y="5673749"/>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أي يأتي بألفاظ الأذان مرتبة كما علمنا إياها رسول الله صلى الله عليه وسلم</a:t>
            </a:r>
          </a:p>
        </p:txBody>
      </p:sp>
      <p:sp>
        <p:nvSpPr>
          <p:cNvPr id="18" name="TextBox 17"/>
          <p:cNvSpPr txBox="1"/>
          <p:nvPr/>
        </p:nvSpPr>
        <p:spPr>
          <a:xfrm>
            <a:off x="684000" y="6031126"/>
            <a:ext cx="6192000" cy="355599"/>
          </a:xfrm>
          <a:prstGeom prst="rect">
            <a:avLst/>
          </a:prstGeom>
          <a:noFill/>
        </p:spPr>
        <p:txBody>
          <a:bodyPr wrap="square" lIns="0" rIns="0" tIns="0" bIns="0">
            <a:spAutoFit/>
          </a:bodyPr>
          <a:lstStyle/>
          <a:p>
            <a:pPr rtl="1" algn="r">
              <a:lnSpc>
                <a:spcPct val="130000"/>
              </a:lnSpc>
              <a:spcBef>
                <a:spcPts val="0"/>
              </a:spcBef>
              <a:spcAft>
                <a:spcPts val="0"/>
              </a:spcAft>
            </a:pPr>
            <a:r>
              <a:rPr sz="1500" b="1" i="0">
                <a:solidFill>
                  <a:srgbClr val="3F5A12"/>
                </a:solidFill>
                <a:latin typeface="Sakkal Majalla"/>
                <a:cs typeface="Sakkal Majalla"/>
                <a:ea typeface="Sakkal Majalla"/>
              </a:rPr>
              <a:t>٢) الموالاة</a:t>
            </a:r>
          </a:p>
        </p:txBody>
      </p:sp>
      <p:sp>
        <p:nvSpPr>
          <p:cNvPr id="19" name="TextBox 18"/>
          <p:cNvSpPr txBox="1"/>
          <p:nvPr/>
        </p:nvSpPr>
        <p:spPr>
          <a:xfrm>
            <a:off x="684000" y="6404506"/>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أي لا يفصل بفاصل بين ألفاظ الأذان خارج عن حقيقة الأذان، فلا يتشغل في منتصف الأذان بترتيب ثوبه أو ترجيل شعره أو أي فاصل زمني لا تقتضيه حقيقة الأذان</a:t>
            </a:r>
          </a:p>
        </p:txBody>
      </p:sp>
      <p:sp>
        <p:nvSpPr>
          <p:cNvPr id="20" name="TextBox 19"/>
          <p:cNvSpPr txBox="1"/>
          <p:nvPr/>
        </p:nvSpPr>
        <p:spPr>
          <a:xfrm>
            <a:off x="684000" y="7052586"/>
            <a:ext cx="6192000" cy="355599"/>
          </a:xfrm>
          <a:prstGeom prst="rect">
            <a:avLst/>
          </a:prstGeom>
          <a:noFill/>
        </p:spPr>
        <p:txBody>
          <a:bodyPr wrap="square" lIns="0" rIns="0" tIns="0" bIns="0">
            <a:spAutoFit/>
          </a:bodyPr>
          <a:lstStyle/>
          <a:p>
            <a:pPr rtl="1" algn="r">
              <a:lnSpc>
                <a:spcPct val="130000"/>
              </a:lnSpc>
              <a:spcBef>
                <a:spcPts val="0"/>
              </a:spcBef>
              <a:spcAft>
                <a:spcPts val="0"/>
              </a:spcAft>
            </a:pPr>
            <a:r>
              <a:rPr sz="1500" b="1" i="0">
                <a:solidFill>
                  <a:srgbClr val="3F5A12"/>
                </a:solidFill>
                <a:latin typeface="Sakkal Majalla"/>
                <a:cs typeface="Sakkal Majalla"/>
                <a:ea typeface="Sakkal Majalla"/>
              </a:rPr>
              <a:t>٣) عدم اللحن</a:t>
            </a:r>
          </a:p>
        </p:txBody>
      </p:sp>
      <p:sp>
        <p:nvSpPr>
          <p:cNvPr id="21" name="TextBox 20"/>
          <p:cNvSpPr txBox="1"/>
          <p:nvPr/>
        </p:nvSpPr>
        <p:spPr>
          <a:xfrm>
            <a:off x="684000" y="7425965"/>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فيأتي بأﻷفاظ الأذان كما هي ولا يخرجها عن أصلها وحقيقتها فتتولد اللحون والأخطاء فيها</a:t>
            </a:r>
          </a:p>
        </p:txBody>
      </p:sp>
      <p:sp>
        <p:nvSpPr>
          <p:cNvPr id="22" name="TextBox 21"/>
          <p:cNvSpPr txBox="1"/>
          <p:nvPr/>
        </p:nvSpPr>
        <p:spPr>
          <a:xfrm>
            <a:off x="684000" y="7783343"/>
            <a:ext cx="6192000" cy="355599"/>
          </a:xfrm>
          <a:prstGeom prst="rect">
            <a:avLst/>
          </a:prstGeom>
          <a:noFill/>
        </p:spPr>
        <p:txBody>
          <a:bodyPr wrap="square" lIns="0" rIns="0" tIns="0" bIns="0">
            <a:spAutoFit/>
          </a:bodyPr>
          <a:lstStyle/>
          <a:p>
            <a:pPr rtl="1" algn="r">
              <a:lnSpc>
                <a:spcPct val="130000"/>
              </a:lnSpc>
              <a:spcBef>
                <a:spcPts val="0"/>
              </a:spcBef>
              <a:spcAft>
                <a:spcPts val="0"/>
              </a:spcAft>
            </a:pPr>
            <a:r>
              <a:rPr sz="1500" b="1" i="0">
                <a:solidFill>
                  <a:srgbClr val="3F5A12"/>
                </a:solidFill>
                <a:latin typeface="Sakkal Majalla"/>
                <a:cs typeface="Sakkal Majalla"/>
                <a:ea typeface="Sakkal Majalla"/>
              </a:rPr>
              <a:t>٤) ألا يُزاد على كلمات الأذان المخصوصة المشروعة</a:t>
            </a:r>
          </a:p>
        </p:txBody>
      </p:sp>
      <p:sp>
        <p:nvSpPr>
          <p:cNvPr id="23" name="TextBox 22"/>
          <p:cNvSpPr txBox="1"/>
          <p:nvPr/>
        </p:nvSpPr>
        <p:spPr>
          <a:xfrm>
            <a:off x="684000" y="8156722"/>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فالأذان شرع خمس عشرة جملة، والإقامة سبع عشرة جملة، ولا يصح للمؤذن أن يزيد ألفاظًا من عنده كمثل قول "الصلاة جامعة" أو أي لفظ آخر</a:t>
            </a:r>
          </a:p>
        </p:txBody>
      </p:sp>
      <p:sp>
        <p:nvSpPr>
          <p:cNvPr id="24" name="TextBox 23"/>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الأذان والإقامة</a:t>
            </a:r>
          </a:p>
        </p:txBody>
      </p:sp>
      <p:sp>
        <p:nvSpPr>
          <p:cNvPr id="25" name="TextBox 24"/>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26" name="Rounded Rectangle 25"/>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٣٣</a:t>
            </a:r>
            <a:r>
              <a:rPr sz="950" b="0" i="0">
                <a:solidFill>
                  <a:srgbClr val="8AA832"/>
                </a:solidFill>
                <a:latin typeface="Sakkal Majalla"/>
                <a:cs typeface="Sakkal Majalla"/>
                <a:ea typeface="Sakkal Majalla"/>
              </a:rPr>
              <a:t>  |  الفهرس</a:t>
            </a:r>
          </a:p>
        </p:txBody>
      </p:sp>
      <p:sp>
        <p:nvSpPr>
          <p:cNvPr id="28" name="Rectangle 27">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صفة الأذان</a:t>
            </a:r>
          </a:p>
        </p:txBody>
      </p:sp>
      <p:sp>
        <p:nvSpPr>
          <p:cNvPr id="4" name="Rectangle 3"/>
          <p:cNvSpPr/>
          <p:nvPr/>
        </p:nvSpPr>
        <p:spPr>
          <a:xfrm>
            <a:off x="5796000" y="2653049"/>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Diamond 4"/>
          <p:cNvSpPr/>
          <p:nvPr/>
        </p:nvSpPr>
        <p:spPr>
          <a:xfrm>
            <a:off x="5706000" y="2640449"/>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684000" y="2844066"/>
            <a:ext cx="6192000" cy="894078"/>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عدد جمله خمس عشرة جملة، ويأتي بها المؤذن مترسِّلًا متأنيًا رافعًا بها صوته واضعًا أصبعيه المسبحتين على أذنيه ملتفتًا جهة اليمين عند قوله :" حي على الصلاة " وجهة الشمال عند قوله: " حي على الفلاح "</a:t>
            </a:r>
          </a:p>
        </p:txBody>
      </p:sp>
      <p:sp>
        <p:nvSpPr>
          <p:cNvPr id="7" name="TextBox 6"/>
          <p:cNvSpPr txBox="1"/>
          <p:nvPr/>
        </p:nvSpPr>
        <p:spPr>
          <a:xfrm>
            <a:off x="684000" y="3782849"/>
            <a:ext cx="6192000" cy="355599"/>
          </a:xfrm>
          <a:prstGeom prst="rect">
            <a:avLst/>
          </a:prstGeom>
          <a:noFill/>
        </p:spPr>
        <p:txBody>
          <a:bodyPr wrap="square" lIns="0" rIns="0" tIns="0" bIns="0">
            <a:spAutoFit/>
          </a:bodyPr>
          <a:lstStyle/>
          <a:p>
            <a:pPr rtl="1" algn="r">
              <a:lnSpc>
                <a:spcPct val="130000"/>
              </a:lnSpc>
              <a:spcBef>
                <a:spcPts val="0"/>
              </a:spcBef>
              <a:spcAft>
                <a:spcPts val="0"/>
              </a:spcAft>
            </a:pPr>
            <a:r>
              <a:rPr sz="1500" b="1" i="0">
                <a:solidFill>
                  <a:srgbClr val="3F5A12"/>
                </a:solidFill>
                <a:latin typeface="Sakkal Majalla"/>
                <a:cs typeface="Sakkal Majalla"/>
                <a:ea typeface="Sakkal Majalla"/>
              </a:rPr>
              <a:t>ألفاظه:</a:t>
            </a:r>
          </a:p>
        </p:txBody>
      </p:sp>
      <p:sp>
        <p:nvSpPr>
          <p:cNvPr id="8" name="Rectangle 7"/>
          <p:cNvSpPr/>
          <p:nvPr/>
        </p:nvSpPr>
        <p:spPr>
          <a:xfrm>
            <a:off x="3780000" y="4156228"/>
            <a:ext cx="3096000" cy="3060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3823200" y="4221028"/>
            <a:ext cx="3009600" cy="198000"/>
          </a:xfrm>
          <a:prstGeom prst="rect">
            <a:avLst/>
          </a:prstGeom>
          <a:noFill/>
        </p:spPr>
        <p:txBody>
          <a:bodyPr wrap="square" lIns="0" rIns="0" tIns="0" bIns="0">
            <a:spAutoFit/>
          </a:bodyPr>
          <a:lstStyle/>
          <a:p>
            <a:pPr rtl="1" algn="ctr">
              <a:lnSpc>
                <a:spcPct val="145000"/>
              </a:lnSpc>
              <a:spcBef>
                <a:spcPts val="0"/>
              </a:spcBef>
              <a:spcAft>
                <a:spcPts val="0"/>
              </a:spcAft>
            </a:pPr>
            <a:r>
              <a:rPr sz="1300" b="1" i="0">
                <a:solidFill>
                  <a:srgbClr val="FFFFFF"/>
                </a:solidFill>
                <a:latin typeface="Sakkal Majalla"/>
                <a:cs typeface="Sakkal Majalla"/>
                <a:ea typeface="Sakkal Majalla"/>
              </a:rPr>
              <a:t>الشطر الأول</a:t>
            </a:r>
          </a:p>
        </p:txBody>
      </p:sp>
      <p:sp>
        <p:nvSpPr>
          <p:cNvPr id="10" name="Rectangle 9"/>
          <p:cNvSpPr/>
          <p:nvPr/>
        </p:nvSpPr>
        <p:spPr>
          <a:xfrm>
            <a:off x="684000" y="4156228"/>
            <a:ext cx="3096000" cy="3060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27200" y="4221028"/>
            <a:ext cx="3009600" cy="198000"/>
          </a:xfrm>
          <a:prstGeom prst="rect">
            <a:avLst/>
          </a:prstGeom>
          <a:noFill/>
        </p:spPr>
        <p:txBody>
          <a:bodyPr wrap="square" lIns="0" rIns="0" tIns="0" bIns="0">
            <a:spAutoFit/>
          </a:bodyPr>
          <a:lstStyle/>
          <a:p>
            <a:pPr rtl="1" algn="ctr">
              <a:lnSpc>
                <a:spcPct val="145000"/>
              </a:lnSpc>
              <a:spcBef>
                <a:spcPts val="0"/>
              </a:spcBef>
              <a:spcAft>
                <a:spcPts val="0"/>
              </a:spcAft>
            </a:pPr>
            <a:r>
              <a:rPr sz="1300" b="1" i="0">
                <a:solidFill>
                  <a:srgbClr val="FFFFFF"/>
                </a:solidFill>
                <a:latin typeface="Sakkal Majalla"/>
                <a:cs typeface="Sakkal Majalla"/>
                <a:ea typeface="Sakkal Majalla"/>
              </a:rPr>
              <a:t>الشطر الثاني</a:t>
            </a:r>
          </a:p>
        </p:txBody>
      </p:sp>
      <p:sp>
        <p:nvSpPr>
          <p:cNvPr id="12" name="Rectangle 11"/>
          <p:cNvSpPr/>
          <p:nvPr/>
        </p:nvSpPr>
        <p:spPr>
          <a:xfrm>
            <a:off x="3780000" y="4462228"/>
            <a:ext cx="3096000" cy="338400"/>
          </a:xfrm>
          <a:prstGeom prst="rect">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3830400" y="4512628"/>
            <a:ext cx="2995200" cy="2664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الله أكبر الله أكبر</a:t>
            </a:r>
          </a:p>
        </p:txBody>
      </p:sp>
      <p:sp>
        <p:nvSpPr>
          <p:cNvPr id="14" name="Rectangle 13"/>
          <p:cNvSpPr/>
          <p:nvPr/>
        </p:nvSpPr>
        <p:spPr>
          <a:xfrm>
            <a:off x="684000" y="4462228"/>
            <a:ext cx="3096000" cy="338400"/>
          </a:xfrm>
          <a:prstGeom prst="rect">
            <a:avLst/>
          </a:prstGeom>
          <a:solidFill>
            <a:srgbClr val="F0F5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734400" y="4512628"/>
            <a:ext cx="2995200" cy="2664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الله أكبر الله أكبر</a:t>
            </a:r>
          </a:p>
        </p:txBody>
      </p:sp>
      <p:sp>
        <p:nvSpPr>
          <p:cNvPr id="16" name="Rectangle 15"/>
          <p:cNvSpPr/>
          <p:nvPr/>
        </p:nvSpPr>
        <p:spPr>
          <a:xfrm>
            <a:off x="3780000" y="4800628"/>
            <a:ext cx="3096000" cy="338400"/>
          </a:xfrm>
          <a:prstGeom prst="rect">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3830400" y="4851028"/>
            <a:ext cx="2995200" cy="2664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أشهد أن لا إله إلا الله</a:t>
            </a:r>
          </a:p>
        </p:txBody>
      </p:sp>
      <p:sp>
        <p:nvSpPr>
          <p:cNvPr id="18" name="Rectangle 17"/>
          <p:cNvSpPr/>
          <p:nvPr/>
        </p:nvSpPr>
        <p:spPr>
          <a:xfrm>
            <a:off x="684000" y="4800628"/>
            <a:ext cx="3096000" cy="338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734400" y="4851028"/>
            <a:ext cx="2995200" cy="2664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أشهد أن لا إله إلا الله</a:t>
            </a:r>
          </a:p>
        </p:txBody>
      </p:sp>
      <p:sp>
        <p:nvSpPr>
          <p:cNvPr id="20" name="Rectangle 19"/>
          <p:cNvSpPr/>
          <p:nvPr/>
        </p:nvSpPr>
        <p:spPr>
          <a:xfrm>
            <a:off x="3780000" y="5139028"/>
            <a:ext cx="3096000" cy="338400"/>
          </a:xfrm>
          <a:prstGeom prst="rect">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3830400" y="5189428"/>
            <a:ext cx="2995200" cy="2664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أشهد أن محمدًا رسول الله</a:t>
            </a:r>
          </a:p>
        </p:txBody>
      </p:sp>
      <p:sp>
        <p:nvSpPr>
          <p:cNvPr id="22" name="Rectangle 21"/>
          <p:cNvSpPr/>
          <p:nvPr/>
        </p:nvSpPr>
        <p:spPr>
          <a:xfrm>
            <a:off x="684000" y="5139028"/>
            <a:ext cx="3096000" cy="338400"/>
          </a:xfrm>
          <a:prstGeom prst="rect">
            <a:avLst/>
          </a:prstGeom>
          <a:solidFill>
            <a:srgbClr val="F0F5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400" y="5189428"/>
            <a:ext cx="2995200" cy="2664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أشهد أن محمدً رسول الله</a:t>
            </a:r>
          </a:p>
        </p:txBody>
      </p:sp>
      <p:sp>
        <p:nvSpPr>
          <p:cNvPr id="24" name="Rectangle 23"/>
          <p:cNvSpPr/>
          <p:nvPr/>
        </p:nvSpPr>
        <p:spPr>
          <a:xfrm>
            <a:off x="3780000" y="5477428"/>
            <a:ext cx="3096000" cy="338400"/>
          </a:xfrm>
          <a:prstGeom prst="rect">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3830400" y="5527828"/>
            <a:ext cx="2995200" cy="2664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حي على الصلاة</a:t>
            </a:r>
          </a:p>
        </p:txBody>
      </p:sp>
      <p:sp>
        <p:nvSpPr>
          <p:cNvPr id="26" name="Rectangle 25"/>
          <p:cNvSpPr/>
          <p:nvPr/>
        </p:nvSpPr>
        <p:spPr>
          <a:xfrm>
            <a:off x="684000" y="5477428"/>
            <a:ext cx="3096000" cy="338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734400" y="5527828"/>
            <a:ext cx="2995200" cy="2664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حي على الصلاة</a:t>
            </a:r>
          </a:p>
        </p:txBody>
      </p:sp>
      <p:sp>
        <p:nvSpPr>
          <p:cNvPr id="28" name="Rectangle 27"/>
          <p:cNvSpPr/>
          <p:nvPr/>
        </p:nvSpPr>
        <p:spPr>
          <a:xfrm>
            <a:off x="3780000" y="5815828"/>
            <a:ext cx="3096000" cy="338400"/>
          </a:xfrm>
          <a:prstGeom prst="rect">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3830400" y="5866228"/>
            <a:ext cx="2995200" cy="2664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حي على الفلاح</a:t>
            </a:r>
          </a:p>
        </p:txBody>
      </p:sp>
      <p:sp>
        <p:nvSpPr>
          <p:cNvPr id="30" name="Rectangle 29"/>
          <p:cNvSpPr/>
          <p:nvPr/>
        </p:nvSpPr>
        <p:spPr>
          <a:xfrm>
            <a:off x="684000" y="5815828"/>
            <a:ext cx="3096000" cy="338400"/>
          </a:xfrm>
          <a:prstGeom prst="rect">
            <a:avLst/>
          </a:prstGeom>
          <a:solidFill>
            <a:srgbClr val="F0F5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734400" y="5866228"/>
            <a:ext cx="2995200" cy="2664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حي على الفلاح</a:t>
            </a:r>
          </a:p>
        </p:txBody>
      </p:sp>
      <p:sp>
        <p:nvSpPr>
          <p:cNvPr id="32" name="Rectangle 31"/>
          <p:cNvSpPr/>
          <p:nvPr/>
        </p:nvSpPr>
        <p:spPr>
          <a:xfrm>
            <a:off x="3780000" y="6154228"/>
            <a:ext cx="3096000" cy="338400"/>
          </a:xfrm>
          <a:prstGeom prst="rect">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3830400" y="6204628"/>
            <a:ext cx="2995200" cy="2664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الله أكبر الله أكبر</a:t>
            </a:r>
          </a:p>
        </p:txBody>
      </p:sp>
      <p:sp>
        <p:nvSpPr>
          <p:cNvPr id="34" name="Rectangle 33"/>
          <p:cNvSpPr/>
          <p:nvPr/>
        </p:nvSpPr>
        <p:spPr>
          <a:xfrm>
            <a:off x="684000" y="6154228"/>
            <a:ext cx="3096000" cy="338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34400" y="6204628"/>
            <a:ext cx="2995200" cy="266400"/>
          </a:xfrm>
          <a:prstGeom prst="rect">
            <a:avLst/>
          </a:prstGeom>
          <a:noFill/>
        </p:spPr>
        <p:txBody>
          <a:bodyPr wrap="square" lIns="0" rIns="0" tIns="0" bIns="0">
            <a:spAutoFit/>
          </a:bodyPr>
          <a:lstStyle/>
          <a:p>
            <a:pPr rtl="1" algn="just">
              <a:lnSpc>
                <a:spcPct val="120000"/>
              </a:lnSpc>
              <a:spcBef>
                <a:spcPts val="0"/>
              </a:spcBef>
              <a:spcAft>
                <a:spcPts val="0"/>
              </a:spcAft>
            </a:pPr>
          </a:p>
        </p:txBody>
      </p:sp>
      <p:sp>
        <p:nvSpPr>
          <p:cNvPr id="36" name="Rectangle 35"/>
          <p:cNvSpPr/>
          <p:nvPr/>
        </p:nvSpPr>
        <p:spPr>
          <a:xfrm>
            <a:off x="3780000" y="6492628"/>
            <a:ext cx="3096000" cy="338400"/>
          </a:xfrm>
          <a:prstGeom prst="rect">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3830400" y="6543028"/>
            <a:ext cx="2995200" cy="2664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لا إله إلا  الله</a:t>
            </a:r>
          </a:p>
        </p:txBody>
      </p:sp>
      <p:sp>
        <p:nvSpPr>
          <p:cNvPr id="38" name="Rectangle 37"/>
          <p:cNvSpPr/>
          <p:nvPr/>
        </p:nvSpPr>
        <p:spPr>
          <a:xfrm>
            <a:off x="684000" y="6492628"/>
            <a:ext cx="3096000" cy="338400"/>
          </a:xfrm>
          <a:prstGeom prst="rect">
            <a:avLst/>
          </a:prstGeom>
          <a:solidFill>
            <a:srgbClr val="F0F5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734400" y="6543028"/>
            <a:ext cx="2995200" cy="266400"/>
          </a:xfrm>
          <a:prstGeom prst="rect">
            <a:avLst/>
          </a:prstGeom>
          <a:noFill/>
        </p:spPr>
        <p:txBody>
          <a:bodyPr wrap="square" lIns="0" rIns="0" tIns="0" bIns="0">
            <a:spAutoFit/>
          </a:bodyPr>
          <a:lstStyle/>
          <a:p>
            <a:pPr rtl="1" algn="just">
              <a:lnSpc>
                <a:spcPct val="120000"/>
              </a:lnSpc>
              <a:spcBef>
                <a:spcPts val="0"/>
              </a:spcBef>
              <a:spcAft>
                <a:spcPts val="0"/>
              </a:spcAft>
            </a:pPr>
          </a:p>
        </p:txBody>
      </p:sp>
      <p:sp>
        <p:nvSpPr>
          <p:cNvPr id="40" name="TextBox 39"/>
          <p:cNvSpPr txBox="1"/>
          <p:nvPr/>
        </p:nvSpPr>
        <p:spPr>
          <a:xfrm>
            <a:off x="684000" y="7071448"/>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صفة الإقامة</a:t>
            </a:r>
          </a:p>
        </p:txBody>
      </p:sp>
      <p:sp>
        <p:nvSpPr>
          <p:cNvPr id="41" name="Rectangle 40"/>
          <p:cNvSpPr/>
          <p:nvPr/>
        </p:nvSpPr>
        <p:spPr>
          <a:xfrm>
            <a:off x="5796000" y="7420498"/>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Diamond 41"/>
          <p:cNvSpPr/>
          <p:nvPr/>
        </p:nvSpPr>
        <p:spPr>
          <a:xfrm>
            <a:off x="5706000" y="7407898"/>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684000" y="7611515"/>
            <a:ext cx="6192000" cy="61721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عدد جملها سبع عشرة جملة، زادت بجملتين عن الأذان، ويأتي بها المقيم حدرًا في صفة أسرع من الأذان</a:t>
            </a:r>
          </a:p>
        </p:txBody>
      </p:sp>
      <p:sp>
        <p:nvSpPr>
          <p:cNvPr id="44" name="TextBox 43"/>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الأذان والإقامة</a:t>
            </a:r>
          </a:p>
        </p:txBody>
      </p:sp>
      <p:sp>
        <p:nvSpPr>
          <p:cNvPr id="45" name="TextBox 44"/>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46" name="Rounded Rectangle 45"/>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7" name="TextBox 46"/>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٣٤</a:t>
            </a:r>
            <a:r>
              <a:rPr sz="950" b="0" i="0">
                <a:solidFill>
                  <a:srgbClr val="8AA832"/>
                </a:solidFill>
                <a:latin typeface="Sakkal Majalla"/>
                <a:cs typeface="Sakkal Majalla"/>
                <a:ea typeface="Sakkal Majalla"/>
              </a:rPr>
              <a:t>  |  الفهرس</a:t>
            </a:r>
          </a:p>
        </p:txBody>
      </p:sp>
      <p:sp>
        <p:nvSpPr>
          <p:cNvPr id="48" name="Rectangle 47">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2304000"/>
            <a:ext cx="6192000" cy="355599"/>
          </a:xfrm>
          <a:prstGeom prst="rect">
            <a:avLst/>
          </a:prstGeom>
          <a:noFill/>
        </p:spPr>
        <p:txBody>
          <a:bodyPr wrap="square" lIns="0" rIns="0" tIns="0" bIns="0">
            <a:spAutoFit/>
          </a:bodyPr>
          <a:lstStyle/>
          <a:p>
            <a:pPr rtl="1" algn="r">
              <a:lnSpc>
                <a:spcPct val="130000"/>
              </a:lnSpc>
              <a:spcBef>
                <a:spcPts val="0"/>
              </a:spcBef>
              <a:spcAft>
                <a:spcPts val="0"/>
              </a:spcAft>
            </a:pPr>
            <a:r>
              <a:rPr sz="1500" b="1" i="0">
                <a:solidFill>
                  <a:srgbClr val="3F5A12"/>
                </a:solidFill>
                <a:latin typeface="Sakkal Majalla"/>
                <a:cs typeface="Sakkal Majalla"/>
                <a:ea typeface="Sakkal Majalla"/>
              </a:rPr>
              <a:t>ألفاظها:</a:t>
            </a:r>
          </a:p>
        </p:txBody>
      </p:sp>
      <p:sp>
        <p:nvSpPr>
          <p:cNvPr id="4" name="Rectangle 3"/>
          <p:cNvSpPr/>
          <p:nvPr/>
        </p:nvSpPr>
        <p:spPr>
          <a:xfrm>
            <a:off x="3780000" y="2677379"/>
            <a:ext cx="3096000" cy="3060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TextBox 4"/>
          <p:cNvSpPr txBox="1"/>
          <p:nvPr/>
        </p:nvSpPr>
        <p:spPr>
          <a:xfrm>
            <a:off x="3823200" y="2742179"/>
            <a:ext cx="3009600" cy="198000"/>
          </a:xfrm>
          <a:prstGeom prst="rect">
            <a:avLst/>
          </a:prstGeom>
          <a:noFill/>
        </p:spPr>
        <p:txBody>
          <a:bodyPr wrap="square" lIns="0" rIns="0" tIns="0" bIns="0">
            <a:spAutoFit/>
          </a:bodyPr>
          <a:lstStyle/>
          <a:p>
            <a:pPr rtl="1" algn="ctr">
              <a:lnSpc>
                <a:spcPct val="145000"/>
              </a:lnSpc>
              <a:spcBef>
                <a:spcPts val="0"/>
              </a:spcBef>
              <a:spcAft>
                <a:spcPts val="0"/>
              </a:spcAft>
            </a:pPr>
            <a:r>
              <a:rPr sz="1300" b="1" i="0">
                <a:solidFill>
                  <a:srgbClr val="FFFFFF"/>
                </a:solidFill>
                <a:latin typeface="Sakkal Majalla"/>
                <a:cs typeface="Sakkal Majalla"/>
                <a:ea typeface="Sakkal Majalla"/>
              </a:rPr>
              <a:t>الشطر الأول</a:t>
            </a:r>
          </a:p>
        </p:txBody>
      </p:sp>
      <p:sp>
        <p:nvSpPr>
          <p:cNvPr id="6" name="Rectangle 5"/>
          <p:cNvSpPr/>
          <p:nvPr/>
        </p:nvSpPr>
        <p:spPr>
          <a:xfrm>
            <a:off x="684000" y="2677379"/>
            <a:ext cx="3096000" cy="306000"/>
          </a:xfrm>
          <a:prstGeom prst="rect">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7" name="TextBox 6"/>
          <p:cNvSpPr txBox="1"/>
          <p:nvPr/>
        </p:nvSpPr>
        <p:spPr>
          <a:xfrm>
            <a:off x="727200" y="2742179"/>
            <a:ext cx="3009600" cy="198000"/>
          </a:xfrm>
          <a:prstGeom prst="rect">
            <a:avLst/>
          </a:prstGeom>
          <a:noFill/>
        </p:spPr>
        <p:txBody>
          <a:bodyPr wrap="square" lIns="0" rIns="0" tIns="0" bIns="0">
            <a:spAutoFit/>
          </a:bodyPr>
          <a:lstStyle/>
          <a:p>
            <a:pPr rtl="1" algn="ctr">
              <a:lnSpc>
                <a:spcPct val="145000"/>
              </a:lnSpc>
              <a:spcBef>
                <a:spcPts val="0"/>
              </a:spcBef>
              <a:spcAft>
                <a:spcPts val="0"/>
              </a:spcAft>
            </a:pPr>
            <a:r>
              <a:rPr sz="1300" b="1" i="0">
                <a:solidFill>
                  <a:srgbClr val="FFFFFF"/>
                </a:solidFill>
                <a:latin typeface="Sakkal Majalla"/>
                <a:cs typeface="Sakkal Majalla"/>
                <a:ea typeface="Sakkal Majalla"/>
              </a:rPr>
              <a:t>الشطر الثاني</a:t>
            </a:r>
          </a:p>
        </p:txBody>
      </p:sp>
      <p:sp>
        <p:nvSpPr>
          <p:cNvPr id="8" name="Rectangle 7"/>
          <p:cNvSpPr/>
          <p:nvPr/>
        </p:nvSpPr>
        <p:spPr>
          <a:xfrm>
            <a:off x="3780000" y="2983379"/>
            <a:ext cx="3096000" cy="338400"/>
          </a:xfrm>
          <a:prstGeom prst="rect">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9" name="TextBox 8"/>
          <p:cNvSpPr txBox="1"/>
          <p:nvPr/>
        </p:nvSpPr>
        <p:spPr>
          <a:xfrm>
            <a:off x="3830400" y="3033779"/>
            <a:ext cx="2995200" cy="2664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الله أكبر الله أكبر</a:t>
            </a:r>
          </a:p>
        </p:txBody>
      </p:sp>
      <p:sp>
        <p:nvSpPr>
          <p:cNvPr id="10" name="Rectangle 9"/>
          <p:cNvSpPr/>
          <p:nvPr/>
        </p:nvSpPr>
        <p:spPr>
          <a:xfrm>
            <a:off x="684000" y="2983379"/>
            <a:ext cx="3096000" cy="338400"/>
          </a:xfrm>
          <a:prstGeom prst="rect">
            <a:avLst/>
          </a:prstGeom>
          <a:solidFill>
            <a:srgbClr val="F0F5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1" name="TextBox 10"/>
          <p:cNvSpPr txBox="1"/>
          <p:nvPr/>
        </p:nvSpPr>
        <p:spPr>
          <a:xfrm>
            <a:off x="734400" y="3033779"/>
            <a:ext cx="2995200" cy="2664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الله أكبر الله أكبر</a:t>
            </a:r>
          </a:p>
        </p:txBody>
      </p:sp>
      <p:sp>
        <p:nvSpPr>
          <p:cNvPr id="12" name="Rectangle 11"/>
          <p:cNvSpPr/>
          <p:nvPr/>
        </p:nvSpPr>
        <p:spPr>
          <a:xfrm>
            <a:off x="3780000" y="3321779"/>
            <a:ext cx="3096000" cy="338400"/>
          </a:xfrm>
          <a:prstGeom prst="rect">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3" name="TextBox 12"/>
          <p:cNvSpPr txBox="1"/>
          <p:nvPr/>
        </p:nvSpPr>
        <p:spPr>
          <a:xfrm>
            <a:off x="3830400" y="3372179"/>
            <a:ext cx="2995200" cy="2664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أشهد أن لا إله إلا الله</a:t>
            </a:r>
          </a:p>
        </p:txBody>
      </p:sp>
      <p:sp>
        <p:nvSpPr>
          <p:cNvPr id="14" name="Rectangle 13"/>
          <p:cNvSpPr/>
          <p:nvPr/>
        </p:nvSpPr>
        <p:spPr>
          <a:xfrm>
            <a:off x="684000" y="3321779"/>
            <a:ext cx="3096000" cy="338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5" name="TextBox 14"/>
          <p:cNvSpPr txBox="1"/>
          <p:nvPr/>
        </p:nvSpPr>
        <p:spPr>
          <a:xfrm>
            <a:off x="734400" y="3372179"/>
            <a:ext cx="2995200" cy="2664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أشهد أن لا إله إلا الله</a:t>
            </a:r>
          </a:p>
        </p:txBody>
      </p:sp>
      <p:sp>
        <p:nvSpPr>
          <p:cNvPr id="16" name="Rectangle 15"/>
          <p:cNvSpPr/>
          <p:nvPr/>
        </p:nvSpPr>
        <p:spPr>
          <a:xfrm>
            <a:off x="3780000" y="3660179"/>
            <a:ext cx="3096000" cy="338400"/>
          </a:xfrm>
          <a:prstGeom prst="rect">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7" name="TextBox 16"/>
          <p:cNvSpPr txBox="1"/>
          <p:nvPr/>
        </p:nvSpPr>
        <p:spPr>
          <a:xfrm>
            <a:off x="3830400" y="3710579"/>
            <a:ext cx="2995200" cy="2664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أشهد أن محمدًا رسول الله</a:t>
            </a:r>
          </a:p>
        </p:txBody>
      </p:sp>
      <p:sp>
        <p:nvSpPr>
          <p:cNvPr id="18" name="Rectangle 17"/>
          <p:cNvSpPr/>
          <p:nvPr/>
        </p:nvSpPr>
        <p:spPr>
          <a:xfrm>
            <a:off x="684000" y="3660179"/>
            <a:ext cx="3096000" cy="338400"/>
          </a:xfrm>
          <a:prstGeom prst="rect">
            <a:avLst/>
          </a:prstGeom>
          <a:solidFill>
            <a:srgbClr val="F0F5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19" name="TextBox 18"/>
          <p:cNvSpPr txBox="1"/>
          <p:nvPr/>
        </p:nvSpPr>
        <p:spPr>
          <a:xfrm>
            <a:off x="734400" y="3710579"/>
            <a:ext cx="2995200" cy="2664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أشهد أن محمدً رسول الله</a:t>
            </a:r>
          </a:p>
        </p:txBody>
      </p:sp>
      <p:sp>
        <p:nvSpPr>
          <p:cNvPr id="20" name="Rectangle 19"/>
          <p:cNvSpPr/>
          <p:nvPr/>
        </p:nvSpPr>
        <p:spPr>
          <a:xfrm>
            <a:off x="3780000" y="3998579"/>
            <a:ext cx="3096000" cy="338400"/>
          </a:xfrm>
          <a:prstGeom prst="rect">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1" name="TextBox 20"/>
          <p:cNvSpPr txBox="1"/>
          <p:nvPr/>
        </p:nvSpPr>
        <p:spPr>
          <a:xfrm>
            <a:off x="3830400" y="4048979"/>
            <a:ext cx="2995200" cy="2664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حي على الصلاة</a:t>
            </a:r>
          </a:p>
        </p:txBody>
      </p:sp>
      <p:sp>
        <p:nvSpPr>
          <p:cNvPr id="22" name="Rectangle 21"/>
          <p:cNvSpPr/>
          <p:nvPr/>
        </p:nvSpPr>
        <p:spPr>
          <a:xfrm>
            <a:off x="684000" y="3998579"/>
            <a:ext cx="3096000" cy="338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3" name="TextBox 22"/>
          <p:cNvSpPr txBox="1"/>
          <p:nvPr/>
        </p:nvSpPr>
        <p:spPr>
          <a:xfrm>
            <a:off x="734400" y="4048979"/>
            <a:ext cx="2995200" cy="2664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حي على الصلاة</a:t>
            </a:r>
          </a:p>
        </p:txBody>
      </p:sp>
      <p:sp>
        <p:nvSpPr>
          <p:cNvPr id="24" name="Rectangle 23"/>
          <p:cNvSpPr/>
          <p:nvPr/>
        </p:nvSpPr>
        <p:spPr>
          <a:xfrm>
            <a:off x="3780000" y="4336979"/>
            <a:ext cx="3096000" cy="338400"/>
          </a:xfrm>
          <a:prstGeom prst="rect">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5" name="TextBox 24"/>
          <p:cNvSpPr txBox="1"/>
          <p:nvPr/>
        </p:nvSpPr>
        <p:spPr>
          <a:xfrm>
            <a:off x="3830400" y="4387379"/>
            <a:ext cx="2995200" cy="2664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حي على الفلاح</a:t>
            </a:r>
          </a:p>
        </p:txBody>
      </p:sp>
      <p:sp>
        <p:nvSpPr>
          <p:cNvPr id="26" name="Rectangle 25"/>
          <p:cNvSpPr/>
          <p:nvPr/>
        </p:nvSpPr>
        <p:spPr>
          <a:xfrm>
            <a:off x="684000" y="4336979"/>
            <a:ext cx="3096000" cy="338400"/>
          </a:xfrm>
          <a:prstGeom prst="rect">
            <a:avLst/>
          </a:prstGeom>
          <a:solidFill>
            <a:srgbClr val="F0F5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7" name="TextBox 26"/>
          <p:cNvSpPr txBox="1"/>
          <p:nvPr/>
        </p:nvSpPr>
        <p:spPr>
          <a:xfrm>
            <a:off x="734400" y="4387379"/>
            <a:ext cx="2995200" cy="2664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حي على الفلاح</a:t>
            </a:r>
          </a:p>
        </p:txBody>
      </p:sp>
      <p:sp>
        <p:nvSpPr>
          <p:cNvPr id="28" name="Rectangle 27"/>
          <p:cNvSpPr/>
          <p:nvPr/>
        </p:nvSpPr>
        <p:spPr>
          <a:xfrm>
            <a:off x="3780000" y="4675379"/>
            <a:ext cx="3096000" cy="338400"/>
          </a:xfrm>
          <a:prstGeom prst="rect">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29" name="TextBox 28"/>
          <p:cNvSpPr txBox="1"/>
          <p:nvPr/>
        </p:nvSpPr>
        <p:spPr>
          <a:xfrm>
            <a:off x="3830400" y="4725779"/>
            <a:ext cx="2995200" cy="2664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قد قامت الصلاة</a:t>
            </a:r>
          </a:p>
        </p:txBody>
      </p:sp>
      <p:sp>
        <p:nvSpPr>
          <p:cNvPr id="30" name="Rectangle 29"/>
          <p:cNvSpPr/>
          <p:nvPr/>
        </p:nvSpPr>
        <p:spPr>
          <a:xfrm>
            <a:off x="684000" y="4675379"/>
            <a:ext cx="3096000" cy="338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1" name="TextBox 30"/>
          <p:cNvSpPr txBox="1"/>
          <p:nvPr/>
        </p:nvSpPr>
        <p:spPr>
          <a:xfrm>
            <a:off x="734400" y="4725779"/>
            <a:ext cx="2995200" cy="266400"/>
          </a:xfrm>
          <a:prstGeom prst="rect">
            <a:avLst/>
          </a:prstGeom>
          <a:noFill/>
        </p:spPr>
        <p:txBody>
          <a:bodyPr wrap="square" lIns="0" rIns="0" tIns="0" bIns="0">
            <a:spAutoFit/>
          </a:bodyPr>
          <a:lstStyle/>
          <a:p>
            <a:pPr rtl="1" algn="just">
              <a:lnSpc>
                <a:spcPct val="120000"/>
              </a:lnSpc>
              <a:spcBef>
                <a:spcPts val="0"/>
              </a:spcBef>
              <a:spcAft>
                <a:spcPts val="0"/>
              </a:spcAft>
            </a:pPr>
            <a:r>
              <a:rPr sz="1300" b="0" i="0">
                <a:solidFill>
                  <a:srgbClr val="1B1F16"/>
                </a:solidFill>
                <a:latin typeface="Sakkal Majalla"/>
                <a:cs typeface="Sakkal Majalla"/>
                <a:ea typeface="Sakkal Majalla"/>
              </a:rPr>
              <a:t>قد قامت الصلاة</a:t>
            </a:r>
          </a:p>
        </p:txBody>
      </p:sp>
      <p:sp>
        <p:nvSpPr>
          <p:cNvPr id="32" name="Rectangle 31"/>
          <p:cNvSpPr/>
          <p:nvPr/>
        </p:nvSpPr>
        <p:spPr>
          <a:xfrm>
            <a:off x="3780000" y="5013779"/>
            <a:ext cx="3096000" cy="338400"/>
          </a:xfrm>
          <a:prstGeom prst="rect">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3" name="TextBox 32"/>
          <p:cNvSpPr txBox="1"/>
          <p:nvPr/>
        </p:nvSpPr>
        <p:spPr>
          <a:xfrm>
            <a:off x="3830400" y="5064179"/>
            <a:ext cx="2995200" cy="2664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الله أكبر الله أكبر</a:t>
            </a:r>
          </a:p>
        </p:txBody>
      </p:sp>
      <p:sp>
        <p:nvSpPr>
          <p:cNvPr id="34" name="Rectangle 33"/>
          <p:cNvSpPr/>
          <p:nvPr/>
        </p:nvSpPr>
        <p:spPr>
          <a:xfrm>
            <a:off x="684000" y="5013779"/>
            <a:ext cx="3096000" cy="338400"/>
          </a:xfrm>
          <a:prstGeom prst="rect">
            <a:avLst/>
          </a:prstGeom>
          <a:solidFill>
            <a:srgbClr val="F0F5E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5" name="TextBox 34"/>
          <p:cNvSpPr txBox="1"/>
          <p:nvPr/>
        </p:nvSpPr>
        <p:spPr>
          <a:xfrm>
            <a:off x="734400" y="5064179"/>
            <a:ext cx="2995200" cy="266400"/>
          </a:xfrm>
          <a:prstGeom prst="rect">
            <a:avLst/>
          </a:prstGeom>
          <a:noFill/>
        </p:spPr>
        <p:txBody>
          <a:bodyPr wrap="square" lIns="0" rIns="0" tIns="0" bIns="0">
            <a:spAutoFit/>
          </a:bodyPr>
          <a:lstStyle/>
          <a:p>
            <a:pPr rtl="1" algn="just">
              <a:lnSpc>
                <a:spcPct val="120000"/>
              </a:lnSpc>
              <a:spcBef>
                <a:spcPts val="0"/>
              </a:spcBef>
              <a:spcAft>
                <a:spcPts val="0"/>
              </a:spcAft>
            </a:pPr>
          </a:p>
        </p:txBody>
      </p:sp>
      <p:sp>
        <p:nvSpPr>
          <p:cNvPr id="36" name="Rectangle 35"/>
          <p:cNvSpPr/>
          <p:nvPr/>
        </p:nvSpPr>
        <p:spPr>
          <a:xfrm>
            <a:off x="3780000" y="5352179"/>
            <a:ext cx="3096000" cy="338400"/>
          </a:xfrm>
          <a:prstGeom prst="rect">
            <a:avLst/>
          </a:prstGeom>
          <a:solidFill>
            <a:srgbClr val="FFFFFF"/>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7" name="TextBox 36"/>
          <p:cNvSpPr txBox="1"/>
          <p:nvPr/>
        </p:nvSpPr>
        <p:spPr>
          <a:xfrm>
            <a:off x="3830400" y="5402579"/>
            <a:ext cx="2995200" cy="266400"/>
          </a:xfrm>
          <a:prstGeom prst="rect">
            <a:avLst/>
          </a:prstGeom>
          <a:noFill/>
        </p:spPr>
        <p:txBody>
          <a:bodyPr wrap="square" lIns="0" rIns="0" tIns="0" bIns="0">
            <a:spAutoFit/>
          </a:bodyPr>
          <a:lstStyle/>
          <a:p>
            <a:pPr rtl="1" algn="r">
              <a:lnSpc>
                <a:spcPct val="120000"/>
              </a:lnSpc>
              <a:spcBef>
                <a:spcPts val="0"/>
              </a:spcBef>
              <a:spcAft>
                <a:spcPts val="0"/>
              </a:spcAft>
            </a:pPr>
            <a:r>
              <a:rPr sz="1300" b="1" i="0">
                <a:solidFill>
                  <a:srgbClr val="3F5A12"/>
                </a:solidFill>
                <a:latin typeface="Sakkal Majalla"/>
                <a:cs typeface="Sakkal Majalla"/>
                <a:ea typeface="Sakkal Majalla"/>
              </a:rPr>
              <a:t>لا إله إلا  الله</a:t>
            </a:r>
          </a:p>
        </p:txBody>
      </p:sp>
      <p:sp>
        <p:nvSpPr>
          <p:cNvPr id="38" name="Rectangle 37"/>
          <p:cNvSpPr/>
          <p:nvPr/>
        </p:nvSpPr>
        <p:spPr>
          <a:xfrm>
            <a:off x="684000" y="5352179"/>
            <a:ext cx="3096000" cy="3384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39" name="TextBox 38"/>
          <p:cNvSpPr txBox="1"/>
          <p:nvPr/>
        </p:nvSpPr>
        <p:spPr>
          <a:xfrm>
            <a:off x="734400" y="5402579"/>
            <a:ext cx="2995200" cy="266400"/>
          </a:xfrm>
          <a:prstGeom prst="rect">
            <a:avLst/>
          </a:prstGeom>
          <a:noFill/>
        </p:spPr>
        <p:txBody>
          <a:bodyPr wrap="square" lIns="0" rIns="0" tIns="0" bIns="0">
            <a:spAutoFit/>
          </a:bodyPr>
          <a:lstStyle/>
          <a:p>
            <a:pPr rtl="1" algn="just">
              <a:lnSpc>
                <a:spcPct val="120000"/>
              </a:lnSpc>
              <a:spcBef>
                <a:spcPts val="0"/>
              </a:spcBef>
              <a:spcAft>
                <a:spcPts val="0"/>
              </a:spcAft>
            </a:pPr>
          </a:p>
        </p:txBody>
      </p:sp>
      <p:sp>
        <p:nvSpPr>
          <p:cNvPr id="40" name="TextBox 39"/>
          <p:cNvSpPr txBox="1"/>
          <p:nvPr/>
        </p:nvSpPr>
        <p:spPr>
          <a:xfrm>
            <a:off x="684000" y="5947919"/>
            <a:ext cx="6192000" cy="431849"/>
          </a:xfrm>
          <a:prstGeom prst="rect">
            <a:avLst/>
          </a:prstGeom>
          <a:noFill/>
        </p:spPr>
        <p:txBody>
          <a:bodyPr wrap="square" lIns="0" rIns="0" tIns="0" bIns="0">
            <a:spAutoFit/>
          </a:bodyPr>
          <a:lstStyle/>
          <a:p>
            <a:pPr rtl="1" algn="r">
              <a:lnSpc>
                <a:spcPct val="118000"/>
              </a:lnSpc>
              <a:spcBef>
                <a:spcPts val="0"/>
              </a:spcBef>
              <a:spcAft>
                <a:spcPts val="0"/>
              </a:spcAft>
            </a:pPr>
            <a:r>
              <a:rPr sz="2000" b="1" i="0">
                <a:solidFill>
                  <a:srgbClr val="3F5A12"/>
                </a:solidFill>
                <a:latin typeface="Sakkal Majalla"/>
                <a:cs typeface="Sakkal Majalla"/>
                <a:ea typeface="Sakkal Majalla"/>
              </a:rPr>
              <a:t>أخطاء تقع في الأذان</a:t>
            </a:r>
          </a:p>
        </p:txBody>
      </p:sp>
      <p:sp>
        <p:nvSpPr>
          <p:cNvPr id="41" name="Rectangle 40"/>
          <p:cNvSpPr/>
          <p:nvPr/>
        </p:nvSpPr>
        <p:spPr>
          <a:xfrm>
            <a:off x="5796000" y="6296968"/>
            <a:ext cx="1080000" cy="180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2" name="Diamond 41"/>
          <p:cNvSpPr/>
          <p:nvPr/>
        </p:nvSpPr>
        <p:spPr>
          <a:xfrm>
            <a:off x="5706000" y="6284368"/>
            <a:ext cx="115200" cy="115200"/>
          </a:xfrm>
          <a:prstGeom prst="diamond">
            <a:avLst/>
          </a:prstGeom>
          <a:solidFill>
            <a:srgbClr val="6E8F2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43" name="TextBox 42"/>
          <p:cNvSpPr txBox="1"/>
          <p:nvPr/>
        </p:nvSpPr>
        <p:spPr>
          <a:xfrm>
            <a:off x="684000" y="6487985"/>
            <a:ext cx="6192000" cy="340359"/>
          </a:xfrm>
          <a:prstGeom prst="rect">
            <a:avLst/>
          </a:prstGeom>
          <a:noFill/>
        </p:spPr>
        <p:txBody>
          <a:bodyPr wrap="square" lIns="0" rIns="0" tIns="0" bIns="0">
            <a:spAutoFit/>
          </a:bodyPr>
          <a:lstStyle/>
          <a:p>
            <a:pPr rtl="1" algn="just">
              <a:lnSpc>
                <a:spcPct val="145000"/>
              </a:lnSpc>
              <a:spcBef>
                <a:spcPts val="0"/>
              </a:spcBef>
              <a:spcAft>
                <a:spcPts val="0"/>
              </a:spcAft>
            </a:pPr>
            <a:r>
              <a:rPr sz="1500" b="0" i="0">
                <a:solidFill>
                  <a:srgbClr val="1B1F16"/>
                </a:solidFill>
                <a:latin typeface="Sakkal Majalla"/>
                <a:cs typeface="Sakkal Majalla"/>
                <a:ea typeface="Sakkal Majalla"/>
              </a:rPr>
              <a:t>من الأخطاء التي تقع عند بعض المؤذنين:</a:t>
            </a:r>
          </a:p>
        </p:txBody>
      </p:sp>
      <p:sp>
        <p:nvSpPr>
          <p:cNvPr id="44" name="TextBox 43"/>
          <p:cNvSpPr txBox="1"/>
          <p:nvPr/>
        </p:nvSpPr>
        <p:spPr>
          <a:xfrm>
            <a:off x="684000" y="6845363"/>
            <a:ext cx="6192000" cy="60451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مدّ همزة الوصل في لفظ الجلالة فيقول: " آلله أكبر " ويتولد عن هذا المدّ استفهام، فكأنه يستفهم "أألله أكبر؟ " وهذا لحن مفسد للمعنى</a:t>
            </a:r>
          </a:p>
        </p:txBody>
      </p:sp>
      <p:sp>
        <p:nvSpPr>
          <p:cNvPr id="45" name="TextBox 44"/>
          <p:cNvSpPr txBox="1"/>
          <p:nvPr/>
        </p:nvSpPr>
        <p:spPr>
          <a:xfrm>
            <a:off x="684000" y="7480108"/>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مدّ الضم في هاء لفظ الجلالة فيتولد حرف الواو " اللهو أكبر " وهو لحن</a:t>
            </a:r>
          </a:p>
        </p:txBody>
      </p:sp>
      <p:sp>
        <p:nvSpPr>
          <p:cNvPr id="46" name="TextBox 45"/>
          <p:cNvSpPr txBox="1"/>
          <p:nvPr/>
        </p:nvSpPr>
        <p:spPr>
          <a:xfrm>
            <a:off x="684000" y="7824150"/>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زيادة ألف بعد باء " أكبر " فتصبح " أكبار " وهو من أسماء الطبل، وهذا لحن يفسد المعنى</a:t>
            </a:r>
          </a:p>
        </p:txBody>
      </p:sp>
      <p:sp>
        <p:nvSpPr>
          <p:cNvPr id="47" name="TextBox 46"/>
          <p:cNvSpPr txBox="1"/>
          <p:nvPr/>
        </p:nvSpPr>
        <p:spPr>
          <a:xfrm>
            <a:off x="684000" y="8168193"/>
            <a:ext cx="6192000" cy="327659"/>
          </a:xfrm>
          <a:prstGeom prst="rect">
            <a:avLst/>
          </a:prstGeom>
          <a:noFill/>
        </p:spPr>
        <p:txBody>
          <a:bodyPr wrap="square" lIns="0" rIns="0" tIns="0" bIns="0">
            <a:spAutoFit/>
          </a:bodyPr>
          <a:lstStyle/>
          <a:p>
            <a:pPr rtl="1" algn="just" marR="223200" indent="-223200">
              <a:lnSpc>
                <a:spcPct val="145000"/>
              </a:lnSpc>
            </a:pPr>
            <a:r>
              <a:rPr sz="1300" b="1" i="0">
                <a:solidFill>
                  <a:srgbClr val="8AA832"/>
                </a:solidFill>
                <a:latin typeface="Sakkal Majalla"/>
                <a:cs typeface="Sakkal Majalla"/>
                <a:ea typeface="Sakkal Majalla"/>
              </a:rPr>
              <a:t>◆  </a:t>
            </a:r>
            <a:r>
              <a:rPr sz="1500" b="0" i="0">
                <a:solidFill>
                  <a:srgbClr val="1B1F16"/>
                </a:solidFill>
                <a:latin typeface="Sakkal Majalla"/>
                <a:cs typeface="Sakkal Majalla"/>
                <a:ea typeface="Sakkal Majalla"/>
              </a:rPr>
              <a:t>زيادة ألف بعد ميم " محمد " فيصبح " محمادًا " وهو لحن فاحش</a:t>
            </a:r>
          </a:p>
        </p:txBody>
      </p:sp>
      <p:sp>
        <p:nvSpPr>
          <p:cNvPr id="48" name="TextBox 47"/>
          <p:cNvSpPr txBox="1"/>
          <p:nvPr/>
        </p:nvSpPr>
        <p:spPr>
          <a:xfrm>
            <a:off x="684000" y="2023200"/>
            <a:ext cx="6192000" cy="251999"/>
          </a:xfrm>
          <a:prstGeom prst="rect">
            <a:avLst/>
          </a:prstGeom>
          <a:noFill/>
        </p:spPr>
        <p:txBody>
          <a:bodyPr wrap="square" lIns="0" rIns="0" tIns="0" bIns="0">
            <a:spAutoFit/>
          </a:bodyPr>
          <a:lstStyle/>
          <a:p>
            <a:pPr rtl="1" algn="r">
              <a:lnSpc>
                <a:spcPct val="145000"/>
              </a:lnSpc>
              <a:spcBef>
                <a:spcPts val="0"/>
              </a:spcBef>
              <a:spcAft>
                <a:spcPts val="0"/>
              </a:spcAft>
            </a:pPr>
            <a:r>
              <a:rPr sz="1050" b="1" i="0">
                <a:solidFill>
                  <a:srgbClr val="8AA832"/>
                </a:solidFill>
                <a:latin typeface="Sakkal Majalla"/>
                <a:cs typeface="Sakkal Majalla"/>
                <a:ea typeface="Sakkal Majalla"/>
              </a:rPr>
              <a:t>الأذان والإقامة</a:t>
            </a:r>
          </a:p>
        </p:txBody>
      </p:sp>
      <p:sp>
        <p:nvSpPr>
          <p:cNvPr id="49" name="TextBox 48"/>
          <p:cNvSpPr txBox="1"/>
          <p:nvPr/>
        </p:nvSpPr>
        <p:spPr>
          <a:xfrm>
            <a:off x="684000" y="2023200"/>
            <a:ext cx="6192000" cy="251999"/>
          </a:xfrm>
          <a:prstGeom prst="rect">
            <a:avLst/>
          </a:prstGeom>
          <a:noFill/>
        </p:spPr>
        <p:txBody>
          <a:bodyPr wrap="square" lIns="0" rIns="0" tIns="0" bIns="0">
            <a:spAutoFit/>
          </a:bodyPr>
          <a:lstStyle/>
          <a:p>
            <a:pPr rtl="1" algn="l">
              <a:lnSpc>
                <a:spcPct val="145000"/>
              </a:lnSpc>
              <a:spcBef>
                <a:spcPts val="0"/>
              </a:spcBef>
              <a:spcAft>
                <a:spcPts val="0"/>
              </a:spcAft>
            </a:pPr>
            <a:r>
              <a:rPr sz="1050" b="0" i="0">
                <a:solidFill>
                  <a:srgbClr val="8AA832"/>
                </a:solidFill>
                <a:latin typeface="Sakkal Majalla"/>
                <a:cs typeface="Sakkal Majalla"/>
                <a:ea typeface="Sakkal Majalla"/>
              </a:rPr>
              <a:t>أحكام الطهارة والصلاة</a:t>
            </a:r>
          </a:p>
        </p:txBody>
      </p:sp>
      <p:sp>
        <p:nvSpPr>
          <p:cNvPr id="50" name="Rounded Rectangle 49"/>
          <p:cNvSpPr/>
          <p:nvPr/>
        </p:nvSpPr>
        <p:spPr>
          <a:xfrm>
            <a:off x="5886000" y="9828000"/>
            <a:ext cx="990000" cy="302400"/>
          </a:xfrm>
          <a:prstGeom prst="roundRect">
            <a:avLst>
              <a:gd name="adj" fmla="val 28000"/>
            </a:avLst>
          </a:prstGeom>
          <a:solidFill>
            <a:srgbClr val="F0F5E2"/>
          </a:solidFill>
          <a:ln w="11430">
            <a:solidFill>
              <a:srgbClr val="8AA832"/>
            </a:solid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1" name="TextBox 50"/>
          <p:cNvSpPr txBox="1"/>
          <p:nvPr/>
        </p:nvSpPr>
        <p:spPr>
          <a:xfrm>
            <a:off x="5886000" y="9828000"/>
            <a:ext cx="990000" cy="302400"/>
          </a:xfrm>
          <a:prstGeom prst="rect">
            <a:avLst/>
          </a:prstGeom>
          <a:noFill/>
        </p:spPr>
        <p:txBody>
          <a:bodyPr wrap="square" lIns="0" rIns="0" tIns="0" bIns="0" anchor="ctr">
            <a:spAutoFit/>
          </a:bodyPr>
          <a:lstStyle/>
          <a:p>
            <a:pPr rtl="1" algn="ctr">
              <a:lnSpc>
                <a:spcPct val="100000"/>
              </a:lnSpc>
              <a:spcBef>
                <a:spcPts val="0"/>
              </a:spcBef>
              <a:spcAft>
                <a:spcPts val="0"/>
              </a:spcAft>
            </a:pPr>
            <a:r>
              <a:rPr sz="1250" b="1" i="0">
                <a:solidFill>
                  <a:srgbClr val="3F5A12"/>
                </a:solidFill>
                <a:latin typeface="Sakkal Majalla"/>
                <a:cs typeface="Sakkal Majalla"/>
                <a:ea typeface="Sakkal Majalla"/>
              </a:rPr>
              <a:t>٣٥</a:t>
            </a:r>
            <a:r>
              <a:rPr sz="950" b="0" i="0">
                <a:solidFill>
                  <a:srgbClr val="8AA832"/>
                </a:solidFill>
                <a:latin typeface="Sakkal Majalla"/>
                <a:cs typeface="Sakkal Majalla"/>
                <a:ea typeface="Sakkal Majalla"/>
              </a:rPr>
              <a:t>  |  الفهرس</a:t>
            </a:r>
          </a:p>
        </p:txBody>
      </p:sp>
      <p:sp>
        <p:nvSpPr>
          <p:cNvPr id="52" name="Rectangle 51">
            <a:hlinkClick action="ppaction://hlinksldjump" r:id="rId3" tooltip="الرجوع إلى الفهرس"/>
          </p:cNvPr>
          <p:cNvSpPr/>
          <p:nvPr/>
        </p:nvSpPr>
        <p:spPr>
          <a:xfrm>
            <a:off x="5850000" y="9784800"/>
            <a:ext cx="1062000" cy="388800"/>
          </a:xfrm>
          <a:prstGeom prst="rect">
            <a:avLst/>
          </a:prstGeom>
          <a:solidFill>
            <a:srgbClr val="FFFFFF">
              <a:alpha val="1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ackground.jpg"/>
          <p:cNvPicPr>
            <a:picLocks noChangeAspect="1"/>
          </p:cNvPicPr>
          <p:nvPr/>
        </p:nvPicPr>
        <p:blipFill>
          <a:blip r:embed="rId2"/>
          <a:stretch>
            <a:fillRect/>
          </a:stretch>
        </p:blipFill>
        <p:spPr>
          <a:xfrm>
            <a:off x="0" y="0"/>
            <a:ext cx="7560000" cy="10692000"/>
          </a:xfrm>
          <a:prstGeom prst="rect">
            <a:avLst/>
          </a:prstGeom>
        </p:spPr>
      </p:pic>
      <p:sp>
        <p:nvSpPr>
          <p:cNvPr id="3" name="TextBox 2"/>
          <p:cNvSpPr txBox="1"/>
          <p:nvPr/>
        </p:nvSpPr>
        <p:spPr>
          <a:xfrm>
            <a:off x="684000" y="4392000"/>
            <a:ext cx="6192000" cy="720000"/>
          </a:xfrm>
          <a:prstGeom prst="rect">
            <a:avLst/>
          </a:prstGeom>
          <a:noFill/>
        </p:spPr>
        <p:txBody>
          <a:bodyPr wrap="square" lIns="0" rIns="0" tIns="0" bIns="0">
            <a:spAutoFit/>
          </a:bodyPr>
          <a:lstStyle/>
          <a:p>
            <a:pPr rtl="1" algn="ctr">
              <a:lnSpc>
                <a:spcPct val="145000"/>
              </a:lnSpc>
              <a:spcBef>
                <a:spcPts val="0"/>
              </a:spcBef>
              <a:spcAft>
                <a:spcPts val="0"/>
              </a:spcAft>
            </a:pPr>
            <a:r>
              <a:rPr sz="4000" b="1" i="0">
                <a:solidFill>
                  <a:srgbClr val="3F5A12"/>
                </a:solidFill>
                <a:latin typeface="Sakkal Majalla"/>
                <a:cs typeface="Sakkal Majalla"/>
                <a:ea typeface="Sakkal Majalla"/>
              </a:rPr>
              <a:t>تمّ بحمد الله</a:t>
            </a:r>
          </a:p>
        </p:txBody>
      </p:sp>
      <p:sp>
        <p:nvSpPr>
          <p:cNvPr id="4" name="Rectangle 3"/>
          <p:cNvSpPr/>
          <p:nvPr/>
        </p:nvSpPr>
        <p:spPr>
          <a:xfrm>
            <a:off x="2844000" y="5436000"/>
            <a:ext cx="1872000" cy="12600"/>
          </a:xfrm>
          <a:prstGeom prst="rect">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5" name="Diamond 4"/>
          <p:cNvSpPr/>
          <p:nvPr/>
        </p:nvSpPr>
        <p:spPr>
          <a:xfrm>
            <a:off x="3729600" y="5389200"/>
            <a:ext cx="100800" cy="100800"/>
          </a:xfrm>
          <a:prstGeom prst="diamond">
            <a:avLst/>
          </a:prstGeom>
          <a:solidFill>
            <a:srgbClr val="A88B2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a:lstStyle/>
          <a:p>
            <a:pPr algn="ctr"/>
          </a:p>
        </p:txBody>
      </p:sp>
      <p:sp>
        <p:nvSpPr>
          <p:cNvPr id="6" name="TextBox 5"/>
          <p:cNvSpPr txBox="1"/>
          <p:nvPr/>
        </p:nvSpPr>
        <p:spPr>
          <a:xfrm>
            <a:off x="684000" y="5688000"/>
            <a:ext cx="6192000" cy="432000"/>
          </a:xfrm>
          <a:prstGeom prst="rect">
            <a:avLst/>
          </a:prstGeom>
          <a:noFill/>
        </p:spPr>
        <p:txBody>
          <a:bodyPr wrap="square" lIns="0" rIns="0" tIns="0" bIns="0">
            <a:spAutoFit/>
          </a:bodyPr>
          <a:lstStyle/>
          <a:p>
            <a:pPr rtl="1" algn="ctr">
              <a:lnSpc>
                <a:spcPct val="145000"/>
              </a:lnSpc>
              <a:spcBef>
                <a:spcPts val="0"/>
              </a:spcBef>
              <a:spcAft>
                <a:spcPts val="0"/>
              </a:spcAft>
            </a:pPr>
            <a:r>
              <a:rPr sz="1900" b="1" i="0">
                <a:solidFill>
                  <a:srgbClr val="6E8F22"/>
                </a:solidFill>
                <a:latin typeface="Sakkal Majalla"/>
                <a:cs typeface="Sakkal Majalla"/>
                <a:ea typeface="Sakkal Majalla"/>
              </a:rPr>
              <a:t>مركز ولاية منح العلمي</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