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غلاف العرض — يُذكر أن المحتوى مقسوم إلى موضوعين: الطهارة ثم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فهرس عام للعرض بالترتيب نفسه الذي سيُسار عليه في الشرائح التالية.</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القسم الأول.</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تمييز القيء عن القلس، ثم الدم المسفوح والرعاف، ثم الخارج من السبيلين.</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الجنابة وما يتصل بها، ثم دما الحيض والنفاس.</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النجاسات الخارجية، مع التنبيه على مستثنيات الميتة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التمييز بين الخبث والحدث، ثم قسمي الحدث.</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الوصف الثلاثي للمياه وثمرة كل قسم.</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عرض الخلاف بلا ترجيح — كما ورد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القسم الثاني داخل الطهارة.</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ستة أمور موجِبة للغسل.</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بالترتيب الوارد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المسألة ثم التنبيهان.</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وقفة عند فضل الطهارة قبل الدخول في أحكام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ثلاث آيات في فضل الطهارة والوضوء.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أحاديث الفضل، مع الاقتصار على محل الشاهد.</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تفكيك التعريف إلى قيوده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ثمانية نواقض موجبة للوضوء.</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تعريف الشرط ثم ضرب المثال ثم تعداد شروط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الآية أصل الفرائض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سنن الوضوء الاثنتا عشرة موزعة على عمودين.</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أدلة السنن، ثم لطيفة تعهد المواضع التي لا يصلها الماء.</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مدخل إلى صفة الوضوء العملية.</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الست الأولى من صفة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السبع الأخيرة من صفة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أذكار الفراغ من الوضوء، ثم مسائل للنقاش.</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قسم نواقض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الثلاثة الأولى وما يتعلق بها من تنبيهات.</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قيود ملامسة النجاسة، ثم تحرير المسّ الناقض.</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السابع إلى التاسع.</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العاشر إلى الثالث عشر.</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مواضع الخلاف — تُعرض الأقوال بلا ترجيح.</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الموضوع الثاني.</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عِظَم شأن الصلاة قبل الدخول في شروطها.</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آية وحديث في المكانة، مع الربط بشرط الطهارة.</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لا بدّ للصلاة من شروط، بتحققها كلها معًا يجب على المكلف أداء تلك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التمهيد لشرط الوقت.</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جدول يجمع أوقات الصلوات الخمس بخلافاتها كما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السنن وأوقاتها، ثم المسألتان في الفائتة.</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تنبيه عملي مهم في تحديد وقت الفجر.</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بين أوقات التحريم وأوقات الكراهة.</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شرط الطهارة، ثم تحرير العورة وأقل ما يجزي من اللباس.</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الطهارة والستر والحِل، ثم مسألة من صلى بنجاسة يجهلها.</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ستة أنواع من الثياب المنهي عنها.</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قيدا البقعة، ثم التمهيد للأمكنة المنهي عنها.</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الأمكنة الثمانية المنهي عن الصلاة فيها.</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الآية ثم المسألتان، مع عرض الأقوال بلا ترجيح.</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تعريف النية ومحلها، ثم ما يجب تعيينه فيها.</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حكمتان لشرعية النية.</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الأركان التي لا تصح الصلاة بتركها.</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السنن التي لا تبطل الصلاة بتركها.</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صفة الصلاة مختصرة بالترتيب الوارد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مدخل إلى التعليم النبوي لصفة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تفصيل الحديث وتوجيه دلالته.</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أحكام الجماعة، وختم الباب بالسواك.</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قسم الأذان والإقامة.</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التعريف اللغوي والاصطلاحي لكل من الأذان والإقامة.</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الشروط الأربعة مع سبب كل شرط.</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موجزة بين الأذان والإقامة في الصفة وعدد الجمل.</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أربعة أخطاء لغوية مؤثرة في المعنى.</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خاتمة تجمع الموضوعين ودعاء الختام.</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image" Target="../media/image4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5.jpg"/><Relationship Id="rId5" Type="http://schemas.openxmlformats.org/officeDocument/2006/relationships/image" Target="../media/image39.png"/><Relationship Id="rId6" Type="http://schemas.openxmlformats.org/officeDocument/2006/relationships/image" Target="../media/image4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6.jpg"/><Relationship Id="rId5" Type="http://schemas.openxmlformats.org/officeDocument/2006/relationships/image" Target="../media/image4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6.jpg"/><Relationship Id="rId5" Type="http://schemas.openxmlformats.org/officeDocument/2006/relationships/image" Target="../media/image4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6.jpg"/><Relationship Id="rId5"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5.jpg"/><Relationship Id="rId5"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7.jpg"/><Relationship Id="rId5"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7.jpg"/><Relationship Id="rId5"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8.jpg"/><Relationship Id="rId5" Type="http://schemas.openxmlformats.org/officeDocument/2006/relationships/image" Target="../media/image39.png"/><Relationship Id="rId6"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8.jpg"/><Relationship Id="rId5"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8.jpg"/><Relationship Id="rId5"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6.jpg"/><Relationship Id="rId5"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2.jp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3.jp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21.jpg"/><Relationship Id="rId5"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16.jpg"/><Relationship Id="rId5" Type="http://schemas.openxmlformats.org/officeDocument/2006/relationships/image" Target="../media/image39.png"/><Relationship Id="rId6"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6.jpg"/><Relationship Id="rId5"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24.jpg"/><Relationship Id="rId5"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6.jpg"/><Relationship Id="rId5"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25.jpg"/><Relationship Id="rId5"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6.jpg"/><Relationship Id="rId5"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26.jpg"/><Relationship Id="rId5" Type="http://schemas.openxmlformats.org/officeDocument/2006/relationships/image" Target="../media/image39.png"/><Relationship Id="rId6"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0.jp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26.jpg"/><Relationship Id="rId5"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image" Target="../media/image27.jpg"/><Relationship Id="rId5"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0.png"/><Relationship Id="rId4" Type="http://schemas.openxmlformats.org/officeDocument/2006/relationships/image" Target="../media/image28.jpg"/><Relationship Id="rId5"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image" Target="../media/image28.jpg"/><Relationship Id="rId5"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0.png"/><Relationship Id="rId4" Type="http://schemas.openxmlformats.org/officeDocument/2006/relationships/image" Target="../media/image28.jpg"/><Relationship Id="rId5"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0.png"/><Relationship Id="rId4" Type="http://schemas.openxmlformats.org/officeDocument/2006/relationships/image" Target="../media/image29.jpg"/><Relationship Id="rId5"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0.png"/><Relationship Id="rId4" Type="http://schemas.openxmlformats.org/officeDocument/2006/relationships/image" Target="../media/image28.jpg"/><Relationship Id="rId5"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0.png"/><Relationship Id="rId4" Type="http://schemas.openxmlformats.org/officeDocument/2006/relationships/image" Target="../media/image30.jpg"/><Relationship Id="rId5"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10.png"/><Relationship Id="rId4" Type="http://schemas.openxmlformats.org/officeDocument/2006/relationships/image" Target="../media/image30.jpg"/><Relationship Id="rId5"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0.png"/><Relationship Id="rId4" Type="http://schemas.openxmlformats.org/officeDocument/2006/relationships/image" Target="../media/image30.jpg"/><Relationship Id="rId5"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0.png"/><Relationship Id="rId4" Type="http://schemas.openxmlformats.org/officeDocument/2006/relationships/image" Target="../media/image31.jpg"/><Relationship Id="rId5" Type="http://schemas.openxmlformats.org/officeDocument/2006/relationships/image" Target="../media/image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10.png"/><Relationship Id="rId4" Type="http://schemas.openxmlformats.org/officeDocument/2006/relationships/image" Target="../media/image31.jpg"/><Relationship Id="rId5"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0.png"/><Relationship Id="rId4" Type="http://schemas.openxmlformats.org/officeDocument/2006/relationships/image" Target="../media/image32.jpg"/><Relationship Id="rId5"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0.png"/><Relationship Id="rId4" Type="http://schemas.openxmlformats.org/officeDocument/2006/relationships/image" Target="../media/image33.jpg"/><Relationship Id="rId5"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0.png"/><Relationship Id="rId4" Type="http://schemas.openxmlformats.org/officeDocument/2006/relationships/image" Target="../media/image33.jpg"/><Relationship Id="rId5" Type="http://schemas.openxmlformats.org/officeDocument/2006/relationships/image" Target="../media/image4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10.png"/><Relationship Id="rId4" Type="http://schemas.openxmlformats.org/officeDocument/2006/relationships/image" Target="../media/image27.jpg"/><Relationship Id="rId5"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0.png"/><Relationship Id="rId4" Type="http://schemas.openxmlformats.org/officeDocument/2006/relationships/image" Target="../media/image26.jpg"/><Relationship Id="rId5"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34.jp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0.jp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0.png"/><Relationship Id="rId4" Type="http://schemas.openxmlformats.org/officeDocument/2006/relationships/image" Target="../media/image35.jpg"/><Relationship Id="rId5" Type="http://schemas.openxmlformats.org/officeDocument/2006/relationships/image" Target="../media/image4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10.png"/><Relationship Id="rId4" Type="http://schemas.openxmlformats.org/officeDocument/2006/relationships/image" Target="../media/image36.jpg"/><Relationship Id="rId5" Type="http://schemas.openxmlformats.org/officeDocument/2006/relationships/image" Target="../media/image4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1.png"/><Relationship Id="rId4" Type="http://schemas.openxmlformats.org/officeDocument/2006/relationships/image" Target="../media/image37.jpg"/><Relationship Id="rId5" Type="http://schemas.openxmlformats.org/officeDocument/2006/relationships/image" Target="../media/image39.png"/><Relationship Id="rId6" Type="http://schemas.openxmlformats.org/officeDocument/2006/relationships/image" Target="../media/image4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2.png"/><Relationship Id="rId4" Type="http://schemas.openxmlformats.org/officeDocument/2006/relationships/image" Target="../media/image37.jpg"/><Relationship Id="rId5" Type="http://schemas.openxmlformats.org/officeDocument/2006/relationships/image" Target="../media/image4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2.png"/><Relationship Id="rId4" Type="http://schemas.openxmlformats.org/officeDocument/2006/relationships/image" Target="../media/image37.jpg"/><Relationship Id="rId5"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2.png"/><Relationship Id="rId4" Type="http://schemas.openxmlformats.org/officeDocument/2006/relationships/image" Target="../media/image37.jpg"/><Relationship Id="rId5" Type="http://schemas.openxmlformats.org/officeDocument/2006/relationships/image" Target="../media/image4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2.png"/><Relationship Id="rId4" Type="http://schemas.openxmlformats.org/officeDocument/2006/relationships/image" Target="../media/image37.jpg"/><Relationship Id="rId5" Type="http://schemas.openxmlformats.org/officeDocument/2006/relationships/image" Target="../media/image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3.png"/><Relationship Id="rId4" Type="http://schemas.openxmlformats.org/officeDocument/2006/relationships/image" Target="../media/image38.png"/><Relationship Id="rId5" Type="http://schemas.openxmlformats.org/officeDocument/2006/relationships/image" Target="../media/image4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hdr_title.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960120"/>
            <a:ext cx="5349240" cy="1554480"/>
          </a:xfrm>
          <a:prstGeom prst="rect">
            <a:avLst/>
          </a:prstGeom>
          <a:noFill/>
        </p:spPr>
        <p:txBody>
          <a:bodyPr wrap="square" a:rtlCol="1">
            <a:normAutofit/>
          </a:bodyPr>
          <a:lstStyle/>
          <a:p>
            <a:pPr algn="r" a:rtl="1"/>
            <a:r>
              <a:rPr sz="3200" b="1" a:rtl="1">
                <a:solidFill>
                  <a:srgbClr val="F7FAEF"/>
                </a:solidFill>
                <a:latin typeface="Noto Naskh Arabic"/>
                <a:cs typeface="Noto Naskh Arabic"/>
                <a:ea typeface="Noto Naskh Arabic"/>
              </a:rPr>
              <a:t>أحكام الطهارة والصلاة</a:t>
            </a:r>
          </a:p>
        </p:txBody>
      </p:sp>
      <p:sp>
        <p:nvSpPr>
          <p:cNvPr id="6" name="TextBox 5"/>
          <p:cNvSpPr txBox="1"/>
          <p:nvPr/>
        </p:nvSpPr>
        <p:spPr>
          <a:xfrm>
            <a:off x="411480" y="2606040"/>
            <a:ext cx="5349240" cy="868680"/>
          </a:xfrm>
          <a:prstGeom prst="rect">
            <a:avLst/>
          </a:prstGeom>
          <a:noFill/>
        </p:spPr>
        <p:txBody>
          <a:bodyPr wrap="square" a:rtlCol="1">
            <a:normAutofit/>
          </a:bodyPr>
          <a:lstStyle/>
          <a:p>
            <a:pPr algn="r" a:rtl="1"/>
            <a:r>
              <a:rPr sz="1800" b="0" a:rtl="1">
                <a:solidFill>
                  <a:srgbClr val="6E8F22"/>
                </a:solidFill>
                <a:latin typeface="Noto Naskh Arabic"/>
                <a:cs typeface="Noto Naskh Arabic"/>
                <a:ea typeface="Noto Naskh Arabic"/>
              </a:rPr>
              <a:t>الموضوع الأول: الطهارة · الموضوع الثاني: الصلاة</a:t>
            </a:r>
          </a:p>
        </p:txBody>
      </p:sp>
      <p:pic>
        <p:nvPicPr>
          <p:cNvPr id="9" name="Picture 8"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800000"/>
  </p:transition>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index.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فهرس العرض</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الموضوع الأول · الطهارة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النجاسات: ما يخرج من الجسد وما ليس منه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الطهارة: الخبث والحدث</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أنواع المياه الثلاثة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الغسل الواجب وصفته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الوضوء: تعريفه وشروطه وفرائضه وسننه وصفته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نواقض الوضوء</a:t>
            </a:r>
            <a:r>
              <a:rPr sz="719">
                <a:solidFill>
                  <a:srgbClr val="6E8F22"/>
                </a:solidFill>
                <a:latin typeface="Sakkal Majalla"/>
                <a:cs typeface="Sakkal Majalla"/>
                <a:ea typeface="Sakkal Majalla"/>
              </a:rPr>
              <a:t> ●</a:t>
            </a:r>
          </a:p>
        </p:txBody>
      </p:sp>
      <p:pic>
        <p:nvPicPr>
          <p:cNvPr id="12" name="Picture 11" descr="rosette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800000"/>
  </p:transition>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tahara.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الموضوع الأول · الطهارة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النجاسات · أنواع المياه · الغسل الواجب · الوضوء · نواقض الوضوء</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drop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6"/>
          <a:stretch>
            <a:fillRect/>
          </a:stretch>
        </p:blipFill>
        <p:spPr>
          <a:xfrm>
            <a:off x="7761199" y="164592"/>
            <a:ext cx="1181632" cy="822960"/>
          </a:xfrm>
          <a:prstGeom prst="rect">
            <a:avLst/>
          </a:prstGeom>
        </p:spPr>
      </p:pic>
    </p:spTree>
  </p:cSld>
  <p:clrMapOvr>
    <a:masterClrMapping/>
  </p:clrMapOvr>
  <p:transition spd="med">
    <p:push dur="900000"/>
  </p:transition>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تخرج من الجسد (١)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القيء: ما تدفعه الطبيعة من الطعام أو الشراب حتى يجاوز الحلق ويصل الفم فيمتلئ به ويخرج</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القلس: ما تدفعه الطبيعة من الطعام أو الشراب حتى يجاوز الحلق ويصل الفم ويكون قليلًا ولا يمتلئ به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الذي لا يجاوز الحلق ويُستشعر طعمه لا يُعد قيئًا ولا قلسًا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الدم المسفوح: الدم الخارج من الجرح إذا كان سائلًا أو قاطرًا، أي جاوز موضعه من الجرح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الرعاف: دم يخرج من الأنف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ما يخرج من السبيلين: القبل والدبر — البول والغائط</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تخرج من الجسد (٢)</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الجنابة: هي حال من ينزل منه مني، أو يكون منه جماع</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المني: سائل أبيض</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المذي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الودي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دم الحيض: الدم الفاسد الثخين الخارج من قبل المرأة التي تحيض مثلها عادة ولم تكن حاملًا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دم النفاس: الدم الخارج من المرأة بعد الولادة</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ليست من جسد الإنسان</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الميتة: ما فارقته الروح من غير ذكاة شرعية، فإن ذُكّي لا يُعتبر ميتة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ويُستثنى منها: ميتة الصيد إذا لم يُدرك ذكاتها، وميتة الجنين كامل الخلق المذكاة أُمه، وميتة الجراد، وميتة البحر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الجلالة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المشرك: وهو غير المسلم</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الخنزير والكلب</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بول وروث السباع، وبول جميع الدواب، وسؤر الحيوانات</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7</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الطهارة: الخبث والحدث</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الطهارة لغة: النظافة والنزاهة من الأقذار والأوساخ، سواء كانت حسية أو معنوية</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الطهارة اصطلاحًا: فعل ما يترتب عليه إزالة خبث أو رفع حدث</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الخبث: هو العين المستقذرة التي أمر الشارع بنظافتها كالدم والقيء والقلس والمني والمذي والودي ودم الحيض والبول والغائط</a:t>
            </a:r>
            <a:r>
              <a:rPr sz="719">
                <a:solidFill>
                  <a:srgbClr val="6E8F22"/>
                </a:solidFill>
                <a:latin typeface="Sakkal Majalla"/>
                <a:cs typeface="Sakkal Majalla"/>
                <a:ea typeface="Sakkal Majalla"/>
              </a:rPr>
              <a:t> ●</a:t>
            </a:r>
          </a:p>
        </p:txBody>
      </p:sp>
      <p:pic>
        <p:nvPicPr>
          <p:cNvPr id="12" name="Picture 11" descr="drop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أنواع المياه ثلاثة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أولًا: ماء طاهر مطلق (طاهر مطهِّر): وهو الماء الباقي على أصل خلقته — يُزال به الخبث ويُرفع به الحدث</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ثانيًا: ماء طاهر (طاهر غير مطهِّر): خالطه شيء غير نجس فغيّر أحد أوصافه الثلاثة (اللون، الطعم، الرائحة) — يُزال به الخبث ولا يُرفع به الحدث</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ثالثًا: ماء نجس: خالطته نجاسة فغيّرت أحد أوصافه الثلاثة — لا يُزال به الخبث ولا يُرفع به الحدث</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ولا يصح الوضوء ولا الغسل من الحدث الأكبر إلا بالماء الطاهر المطلق</a:t>
            </a:r>
          </a:p>
        </p:txBody>
      </p:sp>
      <p:pic>
        <p:nvPicPr>
          <p:cNvPr id="13" name="Picture 12" descr="drops3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مسألة: الماء القليل تخالطه نجاسة بلا تغيّر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2720340"/>
                <a:gridCol w="2720340"/>
              </a:tblGrid>
              <a:tr h="1203960">
                <a:tc>
                  <a:txBody>
                    <a:bodyPr/>
                    <a:lstStyle/>
                    <a:p>
                      <a:pPr algn="r"/>
                      <a:r>
                        <a:rPr b="1" sz="1100">
                          <a:solidFill>
                            <a:srgbClr val="FFFFFF"/>
                          </a:solidFill>
                          <a:latin typeface="Noto Naskh Arabic"/>
                          <a:cs typeface="Noto Naskh Arabic"/>
                          <a:ea typeface="Noto Naskh Arabic"/>
                        </a:rPr>
                        <a:t>القول</a:t>
                      </a:r>
                    </a:p>
                  </a:txBody>
                  <a:tcPr>
                    <a:solidFill>
                      <a:srgbClr val="6e8f22"/>
                    </a:solidFill>
                  </a:tcPr>
                </a:tc>
                <a:tc>
                  <a:txBody>
                    <a:bodyPr/>
                    <a:lstStyle/>
                    <a:p>
                      <a:pPr algn="r"/>
                      <a:r>
                        <a:rPr b="1" sz="1100">
                          <a:solidFill>
                            <a:srgbClr val="FFFFFF"/>
                          </a:solidFill>
                          <a:latin typeface="Noto Naskh Arabic"/>
                          <a:cs typeface="Noto Naskh Arabic"/>
                          <a:ea typeface="Noto Naskh Arabic"/>
                        </a:rPr>
                        <a:t>وجهة الاستدلال</a:t>
                      </a:r>
                    </a:p>
                  </a:txBody>
                  <a:tcPr>
                    <a:solidFill>
                      <a:srgbClr val="6e8f22"/>
                    </a:solidFill>
                  </a:tcPr>
                </a:tc>
              </a:tr>
              <a:tr h="1203960">
                <a:tc>
                  <a:txBody>
                    <a:bodyPr/>
                    <a:lstStyle/>
                    <a:p>
                      <a:pPr algn="r"/>
                      <a:r>
                        <a:rPr sz="1000">
                          <a:solidFill>
                            <a:srgbClr val="DCE7C4"/>
                          </a:solidFill>
                          <a:latin typeface="Noto Naskh Arabic"/>
                          <a:cs typeface="Noto Naskh Arabic"/>
                          <a:ea typeface="Noto Naskh Arabic"/>
                        </a:rPr>
                        <a:t>حكمه حكم الماء الكثير</a:t>
                      </a:r>
                    </a:p>
                  </a:txBody>
                  <a:tcPr>
                    <a:solidFill>
                      <a:srgbClr val="2c4a12"/>
                    </a:solidFill>
                  </a:tcPr>
                </a:tc>
                <a:tc>
                  <a:txBody>
                    <a:bodyPr/>
                    <a:lstStyle/>
                    <a:p>
                      <a:pPr algn="r"/>
                      <a:r>
                        <a:rPr sz="1000">
                          <a:solidFill>
                            <a:srgbClr val="DCE7C4"/>
                          </a:solidFill>
                          <a:latin typeface="Noto Naskh Arabic"/>
                          <a:cs typeface="Noto Naskh Arabic"/>
                          <a:ea typeface="Noto Naskh Arabic"/>
                        </a:rPr>
                        <a:t>لا ينجس إلا إذا تغيرت أحد أوصافه الثلاثة</a:t>
                      </a:r>
                    </a:p>
                  </a:txBody>
                  <a:tcPr>
                    <a:solidFill>
                      <a:srgbClr val="2c4a12"/>
                    </a:solidFill>
                  </a:tcPr>
                </a:tc>
              </a:tr>
              <a:tr h="1203960">
                <a:tc>
                  <a:txBody>
                    <a:bodyPr/>
                    <a:lstStyle/>
                    <a:p>
                      <a:pPr algn="r"/>
                      <a:r>
                        <a:rPr sz="1000">
                          <a:solidFill>
                            <a:srgbClr val="DCE7C4"/>
                          </a:solidFill>
                          <a:latin typeface="Noto Naskh Arabic"/>
                          <a:cs typeface="Noto Naskh Arabic"/>
                          <a:ea typeface="Noto Naskh Arabic"/>
                        </a:rPr>
                        <a:t>ينجس مطلقًا</a:t>
                      </a:r>
                    </a:p>
                  </a:txBody>
                  <a:tcPr>
                    <a:solidFill>
                      <a:srgbClr val="26410e"/>
                    </a:solidFill>
                  </a:tcPr>
                </a:tc>
                <a:tc>
                  <a:txBody>
                    <a:bodyPr/>
                    <a:lstStyle/>
                    <a:p>
                      <a:pPr algn="r"/>
                      <a:r>
                        <a:rPr sz="1000">
                          <a:solidFill>
                            <a:srgbClr val="DCE7C4"/>
                          </a:solidFill>
                          <a:latin typeface="Noto Naskh Arabic"/>
                          <a:cs typeface="Noto Naskh Arabic"/>
                          <a:ea typeface="Noto Naskh Arabic"/>
                        </a:rPr>
                        <a:t>ولو لم يتغير أحد أوصافه لحديث النبي صلى الله عليه وسلم</a:t>
                      </a:r>
                    </a:p>
                  </a:txBody>
                  <a:tcPr>
                    <a:solidFill>
                      <a:srgbClr val="26410e"/>
                    </a:solidFill>
                  </a:tcPr>
                </a:tc>
              </a:tr>
            </a:tbl>
          </a:graphicData>
        </a:graphic>
      </p:graphicFrame>
      <p:pic>
        <p:nvPicPr>
          <p:cNvPr id="10" name="Picture 9" descr="drops3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ghusl.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الغسل الواجب</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من حال الحدث الأكبر إلى الطهارة · صفة الاغتسال الشرعي</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ho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6"/>
          <a:stretch>
            <a:fillRect/>
          </a:stretch>
        </p:blipFill>
        <p:spPr>
          <a:xfrm>
            <a:off x="7761199" y="164592"/>
            <a:ext cx="1181632" cy="822960"/>
          </a:xfrm>
          <a:prstGeom prst="rect">
            <a:avLst/>
          </a:prstGeom>
        </p:spPr>
      </p:pic>
    </p:spTree>
  </p:cSld>
  <p:clrMapOvr>
    <a:masterClrMapping/>
  </p:clrMapOvr>
  <p:transition spd="med">
    <p:push dur="900000"/>
  </p:transition>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الأمور التي تدخل المكلف في حال الحدث الأكبر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خروج المني، سواء باحتلام أم بالجماع</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التقاء الختانين: يكون بغيبوبة حشفة الذكر في الفرج</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الحيض</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النفاس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وجود نجاسة لا يُعلم موضعها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الشرك</a:t>
            </a:r>
            <a:r>
              <a:rPr sz="840">
                <a:solidFill>
                  <a:srgbClr val="6E8F22"/>
                </a:solidFill>
                <a:latin typeface="Sakkal Majalla"/>
                <a:cs typeface="Sakkal Majalla"/>
                <a:ea typeface="Sakkal Majalla"/>
              </a:rPr>
              <a:t> ●</a:t>
            </a:r>
          </a:p>
        </p:txBody>
      </p:sp>
      <p:pic>
        <p:nvPicPr>
          <p:cNvPr id="10" name="Picture 9" descr="sho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1152144"/>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133856"/>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الاغتسال الشرعي</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إراقة البول</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وهذا خاص بالرجال دون النساء</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النية</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عزم القلب نحو الفعل، أداءً للفرض ورفعًا للحدث الأكبر، ولا يلزم التلفظ بها</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950" b="1" a:rtl="1">
                <a:solidFill>
                  <a:srgbClr val="F7FAEF"/>
                </a:solidFill>
                <a:latin typeface="Noto Naskh Arabic"/>
                <a:cs typeface="Noto Naskh Arabic"/>
                <a:ea typeface="Noto Naskh Arabic"/>
              </a:rPr>
              <a:t>٣) غسل اليدين ثلاثًا إلى الرسغين</a:t>
            </a:r>
          </a:p>
        </p:txBody>
      </p:sp>
      <p:sp>
        <p:nvSpPr>
          <p:cNvPr id="20" name="Oval 19"/>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3" name="TextBox 22"/>
          <p:cNvSpPr txBox="1"/>
          <p:nvPr/>
        </p:nvSpPr>
        <p:spPr>
          <a:xfrm>
            <a:off x="5468112" y="2788920"/>
            <a:ext cx="1426464" cy="54864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٤) إزالة النجس من موضعه</a:t>
            </a:r>
          </a:p>
        </p:txBody>
      </p:sp>
      <p:sp>
        <p:nvSpPr>
          <p:cNvPr id="24" name="TextBox 23"/>
          <p:cNvSpPr txBox="1"/>
          <p:nvPr/>
        </p:nvSpPr>
        <p:spPr>
          <a:xfrm>
            <a:off x="5486400"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من أي مكان في الجسد أصابه النجس</a:t>
            </a:r>
          </a:p>
        </p:txBody>
      </p:sp>
      <p:sp>
        <p:nvSpPr>
          <p:cNvPr id="25" name="Oval 24"/>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8" name="TextBox 27"/>
          <p:cNvSpPr txBox="1"/>
          <p:nvPr/>
        </p:nvSpPr>
        <p:spPr>
          <a:xfrm>
            <a:off x="7077456" y="2788920"/>
            <a:ext cx="1426464" cy="54864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٥) غسل ما بين السرة والركبة</a:t>
            </a:r>
          </a:p>
        </p:txBody>
      </p:sp>
      <p:pic>
        <p:nvPicPr>
          <p:cNvPr id="29" name="Picture 28" descr="shower_924_034.jpg"/>
          <p:cNvPicPr>
            <a:picLocks noChangeAspect="1"/>
          </p:cNvPicPr>
          <p:nvPr/>
        </p:nvPicPr>
        <p:blipFill>
          <a:blip r:embed="rId3"/>
          <a:stretch>
            <a:fillRect/>
          </a:stretch>
        </p:blipFill>
        <p:spPr>
          <a:xfrm>
            <a:off x="347472" y="4764024"/>
            <a:ext cx="8449056" cy="310896"/>
          </a:xfrm>
          <a:prstGeom prst="rect">
            <a:avLst/>
          </a:prstGeom>
        </p:spPr>
      </p:pic>
      <p:pic>
        <p:nvPicPr>
          <p:cNvPr id="30" name="Picture 29"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13</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مسألة وتنبيهات في الاغتسال</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مسألة: هل يصح له أن يؤخر الوضوء إلى ما بعد الغسل؟ نعم يصح له ذلك</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لكن إن أخّر الوضوء فعليه أن يتمضمض ويستنشق قبل غسله؛ فالفم والأنف داخلان في أعضاء الغسل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وعليه أن يغسل الأعضاء ما بين السرة والركبة على حسب الترتيب المذكور: الأعالي قبل الأسافل، والميامن قبل المياسر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تنبيه: من توضأ قبل الغسل فليحذر أن يلمس عورته بكفه بعد ذلك لئلا ينتقض وضوؤه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تنبيه: ينبغي للمغتسل أن يعرك جسده أثناء غسله بيده، فيحرك عليه الماء بها ولا يكتفي بانسكاب الماء عليه</a:t>
            </a:r>
            <a:r>
              <a:rPr sz="840">
                <a:solidFill>
                  <a:srgbClr val="6E8F22"/>
                </a:solidFill>
                <a:latin typeface="Sakkal Majalla"/>
                <a:cs typeface="Sakkal Majalla"/>
                <a:ea typeface="Sakkal Majalla"/>
              </a:rPr>
              <a:t> ●</a:t>
            </a:r>
          </a:p>
        </p:txBody>
      </p:sp>
      <p:pic>
        <p:nvPicPr>
          <p:cNvPr id="10" name="Picture 9" descr="sho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الطُّهور شطرُ الإيمان</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500" b="0" a:rtl="1">
                <a:solidFill>
                  <a:srgbClr val="DCE7C4"/>
                </a:solidFill>
                <a:latin typeface="Noto Naskh Arabic"/>
                <a:cs typeface="Noto Naskh Arabic"/>
                <a:ea typeface="Noto Naskh Arabic"/>
              </a:rPr>
              <a:t>حديث أبي مالك الأشعري رضي الله عنه، عن رسول الله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pic>
        <p:nvPicPr>
          <p:cNvPr id="8" name="Picture 7"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فضل الوضوء في القرآن الكريم</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{يَا أَيُّهَا الَّذِينَ آمَنُوا إِذَا قُمْتُمْ إِلَى الصَّلَاةِ فَاغْسِلُوا وُجُوهَكُمْ وَأَيْدِيَكُمْ إِلَى الْمَرَافِقِ وَامْسَحُوا بِرُءُوسِكُمْ وَأَرْجُلَكُمْ إِلَى الْكَعْبَيْنِ}</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اللَّهَ يُحِبُّ التَّوَّابِينَ وَيُحِبُّ الْمُتَطَهِّرِينَ}</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{فِيهِ رِجَالٌ يُحِبُّونَ أَن يَتَطَهَّرُوا ۚ وَاللَّهُ يُحِبُّ الْمُطَّهِّرِينَ}</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من فضائل الوضوء في السنة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عن أبي هريرة رضي الله عنه قال: قال النبي صلى الله عليه وسلم: (إذا توضأ العبد المسلم فغسل وجهه خرج من وجهه كل خطيئة نظر إليها بعينه آخر قطر الماء)</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(ألا أخبركم بما يمحو الله به الخطايا ويرفع به الدرجات: إسباغ الوضوء على المكاره، وكثرة الخطا إلى المساجد، وانتظار الصلاة بعد الصلاة، فذلكم الرباط) قالها ثلاثًا</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(فإنهم يأتون يوم القيامة غرًّا محجّلين من أثر الوضوء وأنا فرطهم على الحوض)</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تعريف الوضوء وثمرته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لغة: مأخوذ من الوضاءة، وهي النظافة والحسن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اصطلاحًا: تطهير أعضاء مخصوصة بالماء الطاهر المطلق رفعًا للحدث</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التطهير: يشمل الغسل والمسح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الأعضاء المخصوصة: هي أعضاء الوضوء</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الماء الطاهر المطلق: الماء الباقي على أصل خلقته، ولا يصح الوضوء ولا الغسل من الحدث الأكبر إلا به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الحدث: يُقصد به هنا الحدث الأصغر، وهو الذي يوجب الوضوء؛ أما الأكبر فإنه يوجب غسل جميع الجسد</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850" b="1" a:rtl="1">
                <a:solidFill>
                  <a:srgbClr val="F7FAEF"/>
                </a:solidFill>
                <a:latin typeface="Noto Naskh Arabic"/>
                <a:cs typeface="Noto Naskh Arabic"/>
                <a:ea typeface="Noto Naskh Arabic"/>
              </a:rPr>
              <a:t>ما يُدخل الإنسان في حالة الحدث الأصغر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البول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الغائط</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المذي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الودي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القيء والقلس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الرعاف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الدم المسفوح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ملامسة عموم النجاسات وهي رطبة، أو ملامستها وهي يابسة لكن اليد رطبة</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شروط الوضوء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الشرط: هو ما يلزم من عدمه العدم، ولا يلزم من وجوده وجود ولا عدم لذاته، وهو سابق لماهية الشيء</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مثاله: الصلاة من شروطها استقبال القبلة، فمن صلى متعمدًا لغير ضرورة في غير اتجاه القبلة فصلاته غير منعقدة؛ لانعدام الشرط</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فالشرط سابق لإنشاء الصلاة بتكبيرة الإحرام؛ لأن الشرط سابق لماهية الشيء</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شروط الوضوء ثلاثة: النية، والماء الطاهر المطلق، وإزالة النجاسة من الجسد</a:t>
            </a:r>
          </a:p>
        </p:txBody>
      </p:sp>
      <p:pic>
        <p:nvPicPr>
          <p:cNvPr id="13" name="Picture 12"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فرائض الوضوء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وهي الواردة في قوله تعالى: {يَا أَيُّهَا الَّذِينَ آمَنُوا إِذَا قُمْتُمْ إِلَى الصَّلَاةِ فَاغْسِلُوا وُجُوهَكُمْ وَأَيْدِيَكُمْ إِلَى الْمَرَافِقِ وَامْسَحُوا بِرُءُوسِكُمْ وَأَرْجُلَكُمْ إِلَى الْكَعْبَيْنِ}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١) غسل الوجه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٢) غسل اليدين إلى المرفقين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٣) مسح الرأس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٤) غسل الرجلين</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21</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سنن الوضوء (١) و(٢)</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١) مسح الأذنين</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٢) المضمضة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٣) الاستنشاق</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٤) المبالغة في المضمضة والاستنشاق لغير الصائم</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٥) السِّواك: أي يستاك قبل وضوئه للصلاة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٦) التسمية في أول الوضوء: بأن يقول (باسم الله) أو (بسم الله الرحمن الرحيم)</a:t>
            </a:r>
            <a:r>
              <a:rPr sz="719">
                <a:solidFill>
                  <a:srgbClr val="6E8F22"/>
                </a:solidFill>
                <a:latin typeface="Sakkal Majalla"/>
                <a:cs typeface="Sakkal Majalla"/>
                <a:ea typeface="Sakkal Majalla"/>
              </a:rPr>
              <a:t> ●</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22</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أدلة سنن الوضوء ومسائله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الصائم يجتنب السواك بالمعجون خشية أن يدخل شيء منه في جوفه، وقد قال عليه الصلاة والسلام: (لولا أن أشق على أمتي لأمرتهم بالسواك عند كل صلاة وكل وضوء)</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التسمية: (لا وضوء لمن لم يذكر اسم الله عليه)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غسل اليدين ثلاثًا: (إذا استيقظ أحدكم من نومه فلا يغمس يده في الإناء حتى يغسلها ثلاثًا؛ لأنه لا يدري أين باتت يده)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العرقوب: هو العصب الذي يلي الكعبين من خلف الرجل، وقد خصّ النبي صلى الله عليه وسلم هذه المواضع بالاهتمام لأن الماء لا يصلها كما يصل إلى ظاهر العضو بيسر وسهولة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يُشرع تخليل الأصابع بأصبع واحدة، ولا يُشبك بين يديه تجنّبًا للنهي الوارد</a:t>
            </a:r>
            <a:r>
              <a:rPr sz="80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مَن توضّأ نحو وضوئي هذا ثم صلّى ركعتين لا يُحدِّث فيهما نفسه غفر الله له ما تقدّم من ذنبه</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400" b="0" a:rtl="1">
                <a:solidFill>
                  <a:srgbClr val="DCE7C4"/>
                </a:solidFill>
                <a:latin typeface="Noto Naskh Arabic"/>
                <a:cs typeface="Noto Naskh Arabic"/>
                <a:ea typeface="Noto Naskh Arabic"/>
              </a:rPr>
              <a:t>من حديث حُمران مولى عثمان بن عفان رضي الله عنه، في صفة وضوء النبي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pic>
        <p:nvPicPr>
          <p:cNvPr id="8" name="Picture 7"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1152144"/>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133856"/>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الوضوء خطوة بخطوة (١)</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النية</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أن ينوي بقلبه أن وضوءه رفع للحدث الأصغر وأداء للفرض، ومحلها القلب ولا يلزم التلفظ بها</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التسمية</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أن يقول (باسم الله) أو (بسم الله الرحمن الرحيم)</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٣) غسل اليدين</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إلى الرسغين ثلاث مرات</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٤) المضمضة</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غسل باطن الفم، فيأخذ ماءً بيده اليمنى ويدخله فمه ويبالغ في المضمضة وتحريك الماء وغرغرته ثم يمجه — ثلاث مرات</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٥) الاستنشاق</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1000" b="0" a:rtl="1">
                <a:solidFill>
                  <a:srgbClr val="DCE7C4"/>
                </a:solidFill>
                <a:latin typeface="Noto Naskh Arabic"/>
                <a:cs typeface="Noto Naskh Arabic"/>
                <a:ea typeface="Noto Naskh Arabic"/>
              </a:rPr>
              <a:t>غسل باطن الأنف، أما ظاهرها فهو من الوجه — يبالغ في الاستنشاق ثم يستنثر ثلاث مرات</a:t>
            </a:r>
          </a:p>
        </p:txBody>
      </p:sp>
      <p:pic>
        <p:nvPicPr>
          <p:cNvPr id="31" name="Picture 30" descr="hands_924_034.jpg"/>
          <p:cNvPicPr>
            <a:picLocks noChangeAspect="1"/>
          </p:cNvPicPr>
          <p:nvPr/>
        </p:nvPicPr>
        <p:blipFill>
          <a:blip r:embed="rId3"/>
          <a:stretch>
            <a:fillRect/>
          </a:stretch>
        </p:blipFill>
        <p:spPr>
          <a:xfrm>
            <a:off x="347472" y="4764024"/>
            <a:ext cx="8449056" cy="310896"/>
          </a:xfrm>
          <a:prstGeom prst="rect">
            <a:avLst/>
          </a:prstGeom>
        </p:spPr>
      </p:pic>
      <p:pic>
        <p:nvPicPr>
          <p:cNvPr id="32" name="Picture 31"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1152144"/>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133856"/>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الوضوء خطوة بخطوة (٢)</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٧) غسل اليد</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اليمنى ثلاث مرات إلى المرفقين، والمرفقان داخلان في اليد</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٨) غسل اليد</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اليسرى ثلاث مرات إلى المرفقين، والمرفقان داخلان في اليد</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ويخلّل بين أصابع</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00" b="0" a:rtl="1">
                <a:solidFill>
                  <a:srgbClr val="DCE7C4"/>
                </a:solidFill>
                <a:latin typeface="Noto Naskh Arabic"/>
                <a:cs typeface="Noto Naskh Arabic"/>
                <a:ea typeface="Noto Naskh Arabic"/>
              </a:rPr>
              <a:t>يديه عند الفراغ منها، كل يد ثلاث مرات، أو يخللها عند كل غسلة</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٩) مسح الرأس</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يمسّ الماء بباطن كفيه ثم يمسح بهما رأسه مبتدئًا من أمام رأسه ومنبت الشعر إلى القفا ثم يرجع، ويفعله مرة واحدة</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١٠) مسح الأذنين</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يمسحهما من ظاهرهما وباطنهما مرة واحدة</a:t>
            </a:r>
          </a:p>
        </p:txBody>
      </p:sp>
      <p:pic>
        <p:nvPicPr>
          <p:cNvPr id="31" name="Picture 30" descr="ear_924_034.jpg"/>
          <p:cNvPicPr>
            <a:picLocks noChangeAspect="1"/>
          </p:cNvPicPr>
          <p:nvPr/>
        </p:nvPicPr>
        <p:blipFill>
          <a:blip r:embed="rId3"/>
          <a:stretch>
            <a:fillRect/>
          </a:stretch>
        </p:blipFill>
        <p:spPr>
          <a:xfrm>
            <a:off x="347472" y="4764024"/>
            <a:ext cx="8449056" cy="310896"/>
          </a:xfrm>
          <a:prstGeom prst="rect">
            <a:avLst/>
          </a:prstGeom>
        </p:spPr>
      </p:pic>
      <p:pic>
        <p:nvPicPr>
          <p:cNvPr id="32" name="Picture 31"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أذكار ما بعد الوضوء ومسائله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فإذا فرغ من الوضوء أتى بالأذكار المشروعة: (أشهد ألا إله إلا الله وحده لا شريك له، وأشهد أن محمدًا عبده ورسوله)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(اللهم اجعلني من التوابين، واجعلني من المتطهرين)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(سبحانك اللهم وبحمدك، أشهد ألا إله إلا أنت، أستغفرك وأتوب إليك)</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وتُشرع النية في كل عبادة غير معقولة المعنى، والوضوء غير معقول المعنى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من المسائل المطروحة: هل يجزي ماء الرأس لمسح الأذنين؟ ومتى يكون الوضوء واجبًا؟</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nawaqid.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نواقض الوضوء</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ثلاثة عشر ناقضًا · ومسائل وقع فيها الخلاف بين أهل العلم</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6"/>
          <a:stretch>
            <a:fillRect/>
          </a:stretch>
        </p:blipFill>
        <p:spPr>
          <a:xfrm>
            <a:off x="7761199" y="164592"/>
            <a:ext cx="1181632" cy="822960"/>
          </a:xfrm>
          <a:prstGeom prst="rect">
            <a:avLst/>
          </a:prstGeom>
        </p:spPr>
      </p:pic>
    </p:spTree>
  </p:cSld>
  <p:clrMapOvr>
    <a:masterClrMapping/>
  </p:clrMapOvr>
  <p:transition spd="med">
    <p:push dur="900000"/>
  </p:transition>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950" b="1" a:rtl="1">
                <a:solidFill>
                  <a:srgbClr val="F7FAEF"/>
                </a:solidFill>
                <a:latin typeface="Noto Naskh Arabic"/>
                <a:cs typeface="Noto Naskh Arabic"/>
                <a:ea typeface="Noto Naskh Arabic"/>
              </a:rPr>
              <a:t>النواقض (١): السبيلان والقيء والرعاف</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١) كل ما خرج من السبيلين: القبل والدبر — ويعني به كل شيء يخرج منهما كالبول والغائط والمني والمذي والودي ودم الحيض والنفاس والاستحاضة والريح وغيرها</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تنبيه: إذا أحسّ المتوضئ بحركة في دبره وشك في خروج ريح فلا ينتقض وضوؤه إلا أن يتيقّن؛ لأن اليقين لا يزول بالشك</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وإذا كان في الصلاة فأحسّ بذلك فإنه لا ينصرف من صلاته إلا أن يسمع صوتًا أو يشمّ ريحًا</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٢) القيء والقلس: وهما ناقضان للوضوء ولا ينقضان الصلاة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تنبيه: من خرج من فمه بزاق مختلط بالدم فإن غلبت عليه حمرة الدم انتقض وضوؤه، وإن لم تغلبه فلا نقض عليه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٣) الرعاف: وهو الدم الخارج من أصل الأنف متصلًا — ينقض الوضوء ولا ينقض الصلاة: (القيء والرعاف لا ينقضان الصلاة، فإذا انفلت المصلي بهما توضأ وبنى على صلاته)</a:t>
            </a:r>
            <a:r>
              <a:rPr sz="80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50" b="1" a:rtl="1">
                <a:solidFill>
                  <a:srgbClr val="F7FAEF"/>
                </a:solidFill>
                <a:latin typeface="Noto Naskh Arabic"/>
                <a:cs typeface="Noto Naskh Arabic"/>
                <a:ea typeface="Noto Naskh Arabic"/>
              </a:rPr>
              <a:t>النواقض (٢): الدم المسفوح وملامسة النجاسة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50">
                <a:solidFill>
                  <a:srgbClr val="DCE7C4"/>
                </a:solidFill>
                <a:latin typeface="Noto Naskh Arabic"/>
                <a:cs typeface="Noto Naskh Arabic"/>
                <a:ea typeface="Noto Naskh Arabic"/>
              </a:rPr>
              <a:t>٤) الدم الخارج من جسد المتوضئ إذا كان مسفوحًا: أي سائلًا أو قاطرًا</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وهو ناقض إن سال من موضعه وخرج عن جرحه، أما إن بقي في الجرح ولم يخرج ولم يسل فإن في نقضه خلافًا: فقيل هو ناقض، وقيل ليس بناقض</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٥) ملامسة النجاسة — أيّ نجاسة — ناقضة للوضوء، لكن بشرط أن يكون جسد الملامس رطبًا أو النجاسة رطبة أو كلاهما رطب</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أما إن كانت النجاسة يابسة والجسد الملامس يابسًا فلا ينتقض الوضوء إن تلامسا</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٦) ملامسة العورة: ناقضة للوضوء، والمسّ الناقض هو مسّها بباطن الكفّ، أما باقي الأعضاء كمسّها بالقدم أو الساعد فلا تنقض الوضوء</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وحدود العورة: عورة المتوضئ وزوجته القبل والدبر وما حولهما، وعورة الرجال الآخرين من السرة إلى الركبة</a:t>
            </a:r>
            <a:r>
              <a:rPr sz="800">
                <a:solidFill>
                  <a:srgbClr val="6E8F22"/>
                </a:solidFill>
                <a:latin typeface="Sakkal Majalla"/>
                <a:cs typeface="Sakkal Majalla"/>
                <a:ea typeface="Sakkal Majalla"/>
              </a:rPr>
              <a:t> ●</a:t>
            </a:r>
          </a:p>
        </p:txBody>
      </p:sp>
      <p:pic>
        <p:nvPicPr>
          <p:cNvPr id="10" name="Picture 9" descr="blood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النواقض (٣): الأجنبيات والنظر إلى العورات والشرك</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٧) ملامسة جسد النساء الأجنبيات: النساء الأجنبيات كلهن عورة، ولو صافح رجل متوضئ امرأة أجنبية انتقض وضوؤه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والأجنبيات هن اللاتي يجوز للرجل أن يتزوجها، أما من يحرم عليه تزوجها فليست بأجنبية؛ كالأم والأخت والخالة والعمة والابنة وزوجة الأب والأخت من الرضاع</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وملامستهن ومصافحتهن معصية كبيرة تستوجب التوبة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٨) النظر إلى العورات: معصية ناقضة للوضوء: (ملعون من نظر إلى فرج أخيه — أو قال إلى عورة أخيه — وملعون من أبدى عورته للناس)</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٩) الشرك: وهو الخروج من التوحيد إلى الكفر بقول أو عمل أو اعتقاد</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وهو معصية كبيرة مخرجة من ملة الإسلام وناقضة للوضوء، فإذا تاب وعاد إلى الإسلام أعاد وضوءه</a:t>
            </a:r>
            <a:r>
              <a:rPr sz="80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النواقض (٤): المعاصي وزوال العقل والنوم والميتة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50">
                <a:solidFill>
                  <a:srgbClr val="DCE7C4"/>
                </a:solidFill>
                <a:latin typeface="Noto Naskh Arabic"/>
                <a:cs typeface="Noto Naskh Arabic"/>
                <a:ea typeface="Noto Naskh Arabic"/>
              </a:rPr>
              <a:t>١٠) المعاصي: هي مخالفة حكم الله سبحانه بفعل شيء من المحجورات أو بترك شيء من الواجبات، عن عمد دون ضرورة بعد قيام الحجة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وفي انتقاض الوضوء بالمعصية خلاف بين أهل العلم: فقيل هي ناقضة للوضوء، وقيل ليست ناقضة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ومن المعاصي المذكورة: الغيبة والنميمة والكبر والحسد والبغض والقذف والبهتان والحلف بغير الله، والمشي على القبور، واستماع السرّ بغير إذن صاحبه</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١١) زوال العقل: الجنون والإغماء والسكر ونحوها مما يُذهب العقل، وهو ناقض للوضوء مطلقًا، سواء بإرادة أم بغير إرادة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١٢) النوم إذا كان مضطجعًا: وفي انتقاض الوضوء بالنوم خلاف بين أهل العلم</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١٣) الميتة البرية الدموية: وفيها ثلاثة قيود — ميتة: ألا تكون متصفة بالحياة، برية: ألا تكون بحرية، دموية: أي من ذوات الدم</a:t>
            </a:r>
            <a:r>
              <a:rPr sz="800">
                <a:solidFill>
                  <a:srgbClr val="6E8F22"/>
                </a:solidFill>
                <a:latin typeface="Sakkal Majalla"/>
                <a:cs typeface="Sakkal Majalla"/>
                <a:ea typeface="Sakkal Majalla"/>
              </a:rPr>
              <a:t> ●</a:t>
            </a:r>
          </a:p>
        </p:txBody>
      </p:sp>
      <p:pic>
        <p:nvPicPr>
          <p:cNvPr id="10" name="Picture 9" descr="grave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32</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000" b="1" a:rtl="1">
                <a:solidFill>
                  <a:srgbClr val="F7FAEF"/>
                </a:solidFill>
                <a:latin typeface="Noto Naskh Arabic"/>
                <a:cs typeface="Noto Naskh Arabic"/>
                <a:ea typeface="Noto Naskh Arabic"/>
              </a:rPr>
              <a:t>نواقض وقع فيها الخلاف بين أهل العلم</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النوم: قيل النوم الناقض هو نوم الاضطجاع أو الاستلقاء على الأرض، ونوم الاتكاء الثقيل الذي لو سقط المتّكَأ عليه سقط المتّكئ</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وقيل: النوم مطلقًا ناقض للوضوء</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وقيل: الناقض هو النوم الثقيل دون الخفيف، وهو الذي لا يدري صاحبه ما خرج منه أثناء نومه</a:t>
            </a:r>
            <a:r>
              <a:rPr sz="719">
                <a:solidFill>
                  <a:srgbClr val="6E8F22"/>
                </a:solidFill>
                <a:latin typeface="Sakkal Majalla"/>
                <a:cs typeface="Sakkal Majalla"/>
                <a:ea typeface="Sakkal Majalla"/>
              </a:rPr>
              <a:t> ●</a:t>
            </a:r>
          </a:p>
        </p:txBody>
      </p:sp>
      <p:pic>
        <p:nvPicPr>
          <p:cNvPr id="12" name="Picture 11" descr="alert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salah.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الموضوع الثاني · الصلاة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350" b="0" a:rtl="1">
                <a:solidFill>
                  <a:srgbClr val="6E8F22"/>
                </a:solidFill>
                <a:latin typeface="Noto Naskh Arabic"/>
                <a:cs typeface="Noto Naskh Arabic"/>
                <a:ea typeface="Noto Naskh Arabic"/>
              </a:rPr>
              <a:t>مكانة الصلاة · شروطها وأوقاتها · اللباس والبقعة والقبلة والنية · الأركان والسنن · صفة الصلاة · الأذان والإقامة</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hrab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6"/>
          <a:stretch>
            <a:fillRect/>
          </a:stretch>
        </p:blipFill>
        <p:spPr>
          <a:xfrm>
            <a:off x="7761199" y="164592"/>
            <a:ext cx="1181632" cy="822960"/>
          </a:xfrm>
          <a:prstGeom prst="rect">
            <a:avLst/>
          </a:prstGeom>
        </p:spPr>
      </p:pic>
    </p:spTree>
  </p:cSld>
  <p:clrMapOvr>
    <a:masterClrMapping/>
  </p:clrMapOvr>
  <p:transition spd="med">
    <p:push dur="900000"/>
  </p:transition>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العهدُ الذي بينَنا وبينَهم الصلاةُ، فمن تركَها فقد كفر</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600" b="0" a:rtl="1">
                <a:solidFill>
                  <a:srgbClr val="DCE7C4"/>
                </a:solidFill>
                <a:latin typeface="Noto Naskh Arabic"/>
                <a:cs typeface="Noto Naskh Arabic"/>
                <a:ea typeface="Noto Naskh Arabic"/>
              </a:rPr>
              <a:t>عن بريدة بن حصيب الأسلمي، عن النبي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pic>
        <p:nvPicPr>
          <p:cNvPr id="8" name="Picture 7"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مكانة الصلاة في الإسلام</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{ذلك الكتاب لا ريب فيه هدى للمتقين * الَّذِينَ يُؤْمِنُونَ بِالْغَيْبِ وَيُقِيمُونَ الصَّلَاةَ وَمِمَّا رَزَقْنَاهُمْ يُنفِقُونَ}</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عن بريدة بن حصيب الأسلمي رضي الله عنه قال: قال رسول الله صلى الله عليه وسلم: (العهدُ الذي بينَنا وبينَهم الصلاةُ، فمن تركَها فقد كفر)</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والصلاة أول ما يُحاسب عليه العبد، وهي صلة بين العبد وربه، وقد جُعلت شرطًا لصحتها الطهارة كما مرّ ذكره</a:t>
            </a:r>
          </a:p>
        </p:txBody>
      </p:sp>
      <p:pic>
        <p:nvPicPr>
          <p:cNvPr id="12" name="Picture 11" descr="mihrab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pat_sec4.png"/>
          <p:cNvPicPr>
            <a:picLocks noChangeAspect="1"/>
          </p:cNvPicPr>
          <p:nvPr/>
        </p:nvPicPr>
        <p:blipFill>
          <a:blip r:embed="rId3"/>
          <a:stretch>
            <a:fillRect/>
          </a:stretch>
        </p:blipFill>
        <p:spPr>
          <a:xfrm>
            <a:off x="5961888" y="0"/>
            <a:ext cx="3182112" cy="5143500"/>
          </a:xfrm>
          <a:prstGeom prst="rect">
            <a:avLst/>
          </a:prstGeom>
        </p:spPr>
      </p:pic>
      <p:sp>
        <p:nvSpPr>
          <p:cNvPr id="5" name="Rounded Rectangle 4"/>
          <p:cNvSpPr/>
          <p:nvPr/>
        </p:nvSpPr>
        <p:spPr>
          <a:xfrm>
            <a:off x="411480" y="347472"/>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329184"/>
            <a:ext cx="502920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شروط الصلاة الستة</a:t>
            </a:r>
          </a:p>
        </p:txBody>
      </p:sp>
      <p:sp>
        <p:nvSpPr>
          <p:cNvPr id="7" name="Rounded Rectangle 6"/>
          <p:cNvSpPr/>
          <p:nvPr/>
        </p:nvSpPr>
        <p:spPr>
          <a:xfrm>
            <a:off x="411480" y="1325880"/>
            <a:ext cx="4559198" cy="3566159"/>
          </a:xfrm>
          <a:prstGeom prst="roundRect">
            <a:avLst>
              <a:gd name="adj" fmla="val 7000"/>
            </a:avLst>
          </a:prstGeom>
          <a:solidFill>
            <a:srgbClr val="365514"/>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76072"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76072"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1</a:t>
            </a:r>
          </a:p>
        </p:txBody>
      </p:sp>
      <p:sp>
        <p:nvSpPr>
          <p:cNvPr id="10" name="TextBox 9"/>
          <p:cNvSpPr txBox="1"/>
          <p:nvPr/>
        </p:nvSpPr>
        <p:spPr>
          <a:xfrm>
            <a:off x="594360" y="1892807"/>
            <a:ext cx="4193438" cy="822960"/>
          </a:xfrm>
          <a:prstGeom prst="rect">
            <a:avLst/>
          </a:prstGeom>
          <a:noFill/>
        </p:spPr>
        <p:txBody>
          <a:bodyPr wrap="square" a:rtlCol="1">
            <a:normAutofit/>
          </a:bodyPr>
          <a:lstStyle/>
          <a:p>
            <a:pPr algn="r" a:rtl="1"/>
            <a:r>
              <a:rPr sz="1900" b="1" a:rtl="1">
                <a:solidFill>
                  <a:srgbClr val="F7FAEF"/>
                </a:solidFill>
                <a:latin typeface="Noto Naskh Arabic"/>
                <a:cs typeface="Noto Naskh Arabic"/>
                <a:ea typeface="Noto Naskh Arabic"/>
              </a:rPr>
              <a:t>دخول الوقت</a:t>
            </a:r>
          </a:p>
        </p:txBody>
      </p:sp>
      <p:sp>
        <p:nvSpPr>
          <p:cNvPr id="11" name="Rounded Rectangle 10"/>
          <p:cNvSpPr/>
          <p:nvPr/>
        </p:nvSpPr>
        <p:spPr>
          <a:xfrm>
            <a:off x="5171846" y="1325880"/>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336438" y="1508760"/>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36438"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2</a:t>
            </a:r>
          </a:p>
        </p:txBody>
      </p:sp>
      <p:sp>
        <p:nvSpPr>
          <p:cNvPr id="14" name="TextBox 13"/>
          <p:cNvSpPr txBox="1"/>
          <p:nvPr/>
        </p:nvSpPr>
        <p:spPr>
          <a:xfrm>
            <a:off x="5354726" y="1892807"/>
            <a:ext cx="1313992" cy="68580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الطهارة من الحدث الأكبر والأصغر</a:t>
            </a:r>
          </a:p>
        </p:txBody>
      </p:sp>
      <p:sp>
        <p:nvSpPr>
          <p:cNvPr id="15" name="Rounded Rectangle 14"/>
          <p:cNvSpPr/>
          <p:nvPr/>
        </p:nvSpPr>
        <p:spPr>
          <a:xfrm>
            <a:off x="7052767" y="1325880"/>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217359"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17359"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3</a:t>
            </a:r>
          </a:p>
        </p:txBody>
      </p:sp>
      <p:sp>
        <p:nvSpPr>
          <p:cNvPr id="18" name="TextBox 17"/>
          <p:cNvSpPr txBox="1"/>
          <p:nvPr/>
        </p:nvSpPr>
        <p:spPr>
          <a:xfrm>
            <a:off x="7235647" y="1892807"/>
            <a:ext cx="1313992" cy="685800"/>
          </a:xfrm>
          <a:prstGeom prst="rect">
            <a:avLst/>
          </a:prstGeom>
          <a:noFill/>
        </p:spPr>
        <p:txBody>
          <a:bodyPr wrap="square" a:rtlCol="1">
            <a:normAutofit/>
          </a:bodyPr>
          <a:lstStyle/>
          <a:p>
            <a:pPr algn="r" a:rtl="1"/>
            <a:r>
              <a:rPr sz="1100" b="1" a:rtl="1">
                <a:solidFill>
                  <a:srgbClr val="F7FAEF"/>
                </a:solidFill>
                <a:latin typeface="Noto Naskh Arabic"/>
                <a:cs typeface="Noto Naskh Arabic"/>
                <a:ea typeface="Noto Naskh Arabic"/>
              </a:rPr>
              <a:t>اللباس الطاهر الساتر الحلال</a:t>
            </a:r>
          </a:p>
        </p:txBody>
      </p:sp>
      <p:sp>
        <p:nvSpPr>
          <p:cNvPr id="19" name="Rounded Rectangle 18"/>
          <p:cNvSpPr/>
          <p:nvPr/>
        </p:nvSpPr>
        <p:spPr>
          <a:xfrm>
            <a:off x="5171846" y="3209544"/>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336438" y="3392424"/>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36438"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4</a:t>
            </a:r>
          </a:p>
        </p:txBody>
      </p:sp>
      <p:sp>
        <p:nvSpPr>
          <p:cNvPr id="22" name="TextBox 21"/>
          <p:cNvSpPr txBox="1"/>
          <p:nvPr/>
        </p:nvSpPr>
        <p:spPr>
          <a:xfrm>
            <a:off x="5354726" y="3776472"/>
            <a:ext cx="1313992" cy="685800"/>
          </a:xfrm>
          <a:prstGeom prst="rect">
            <a:avLst/>
          </a:prstGeom>
          <a:noFill/>
        </p:spPr>
        <p:txBody>
          <a:bodyPr wrap="square" a:rtlCol="1">
            <a:normAutofit/>
          </a:bodyPr>
          <a:lstStyle/>
          <a:p>
            <a:pPr algn="r" a:rtl="1"/>
            <a:r>
              <a:rPr sz="1000" b="1" a:rtl="1">
                <a:solidFill>
                  <a:srgbClr val="F7FAEF"/>
                </a:solidFill>
                <a:latin typeface="Noto Naskh Arabic"/>
                <a:cs typeface="Noto Naskh Arabic"/>
                <a:ea typeface="Noto Naskh Arabic"/>
              </a:rPr>
              <a:t>البقعة الطاهرة الصالحة للصلاة</a:t>
            </a:r>
          </a:p>
        </p:txBody>
      </p:sp>
      <p:sp>
        <p:nvSpPr>
          <p:cNvPr id="23" name="Rounded Rectangle 22"/>
          <p:cNvSpPr/>
          <p:nvPr/>
        </p:nvSpPr>
        <p:spPr>
          <a:xfrm>
            <a:off x="7052767" y="3209544"/>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217359" y="3392424"/>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17359"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5</a:t>
            </a:r>
          </a:p>
        </p:txBody>
      </p:sp>
      <p:sp>
        <p:nvSpPr>
          <p:cNvPr id="26" name="TextBox 25"/>
          <p:cNvSpPr txBox="1"/>
          <p:nvPr/>
        </p:nvSpPr>
        <p:spPr>
          <a:xfrm>
            <a:off x="7235647"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استقبال القبلة</a:t>
            </a:r>
          </a:p>
        </p:txBody>
      </p:sp>
      <p:pic>
        <p:nvPicPr>
          <p:cNvPr id="28" name="Picture 27" descr="mihrab_60_022.jpg"/>
          <p:cNvPicPr>
            <a:picLocks noChangeAspect="1"/>
          </p:cNvPicPr>
          <p:nvPr/>
        </p:nvPicPr>
        <p:blipFill>
          <a:blip r:embed="rId4"/>
          <a:stretch>
            <a:fillRect/>
          </a:stretch>
        </p:blipFill>
        <p:spPr>
          <a:xfrm>
            <a:off x="347472" y="4910328"/>
            <a:ext cx="5486400" cy="201168"/>
          </a:xfrm>
          <a:prstGeom prst="rect">
            <a:avLst/>
          </a:prstGeom>
        </p:spPr>
      </p:pic>
      <p:pic>
        <p:nvPicPr>
          <p:cNvPr id="29" name="Picture 28"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الشرط الأول: دخول الوقت</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الصَّلَاةَ كَانَتْ عَلَى الْمُؤْمِنِينَ كِتَابًا مَوْقُوتًا}</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دخل وقت الصلاة وجبت على المكلف، ولا تشرع الصلاة ما لم يدخل وقتها</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فالوقت شرط سابق لإنشاء الصلاة، ولا تصح الصلاة قبله بحال</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وبيان أوقات الصلوات المفروضة والمسنونة يأتي في الشرائح التالية</a:t>
            </a:r>
          </a:p>
        </p:txBody>
      </p:sp>
      <p:pic>
        <p:nvPicPr>
          <p:cNvPr id="13" name="Picture 12" descr="clock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أوقات الصلوات الخمس المفروضة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1813560"/>
                <a:gridCol w="1813560"/>
                <a:gridCol w="1813560"/>
              </a:tblGrid>
              <a:tr h="601980">
                <a:tc>
                  <a:txBody>
                    <a:bodyPr/>
                    <a:lstStyle/>
                    <a:p>
                      <a:pPr algn="r"/>
                      <a:r>
                        <a:rPr b="1" sz="1100">
                          <a:solidFill>
                            <a:srgbClr val="FFFFFF"/>
                          </a:solidFill>
                          <a:latin typeface="Noto Naskh Arabic"/>
                          <a:cs typeface="Noto Naskh Arabic"/>
                          <a:ea typeface="Noto Naskh Arabic"/>
                        </a:rPr>
                        <a:t>الصلاة</a:t>
                      </a:r>
                    </a:p>
                  </a:txBody>
                  <a:tcPr>
                    <a:solidFill>
                      <a:srgbClr val="6e8f22"/>
                    </a:solidFill>
                  </a:tcPr>
                </a:tc>
                <a:tc>
                  <a:txBody>
                    <a:bodyPr/>
                    <a:lstStyle/>
                    <a:p>
                      <a:pPr algn="r"/>
                      <a:r>
                        <a:rPr b="1" sz="1100">
                          <a:solidFill>
                            <a:srgbClr val="FFFFFF"/>
                          </a:solidFill>
                          <a:latin typeface="Noto Naskh Arabic"/>
                          <a:cs typeface="Noto Naskh Arabic"/>
                          <a:ea typeface="Noto Naskh Arabic"/>
                        </a:rPr>
                        <a:t>أول وقتها</a:t>
                      </a:r>
                    </a:p>
                  </a:txBody>
                  <a:tcPr>
                    <a:solidFill>
                      <a:srgbClr val="6e8f22"/>
                    </a:solidFill>
                  </a:tcPr>
                </a:tc>
                <a:tc>
                  <a:txBody>
                    <a:bodyPr/>
                    <a:lstStyle/>
                    <a:p>
                      <a:pPr algn="r"/>
                      <a:r>
                        <a:rPr b="1" sz="1100">
                          <a:solidFill>
                            <a:srgbClr val="FFFFFF"/>
                          </a:solidFill>
                          <a:latin typeface="Noto Naskh Arabic"/>
                          <a:cs typeface="Noto Naskh Arabic"/>
                          <a:ea typeface="Noto Naskh Arabic"/>
                        </a:rPr>
                        <a:t>آخر وقتها</a:t>
                      </a:r>
                    </a:p>
                  </a:txBody>
                  <a:tcPr>
                    <a:solidFill>
                      <a:srgbClr val="6e8f22"/>
                    </a:solidFill>
                  </a:tcPr>
                </a:tc>
              </a:tr>
              <a:tr h="601980">
                <a:tc>
                  <a:txBody>
                    <a:bodyPr/>
                    <a:lstStyle/>
                    <a:p>
                      <a:pPr algn="r"/>
                      <a:r>
                        <a:rPr sz="1000">
                          <a:solidFill>
                            <a:srgbClr val="DCE7C4"/>
                          </a:solidFill>
                          <a:latin typeface="Noto Naskh Arabic"/>
                          <a:cs typeface="Noto Naskh Arabic"/>
                          <a:ea typeface="Noto Naskh Arabic"/>
                        </a:rPr>
                        <a:t>الظهر</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زالت الشمس عن كبد السماء، أي مالت إلى الغرب بعد استوائها</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صار ظل كل شيء مثله بعد القدر الذي زالت عليه الشمس</a:t>
                      </a:r>
                    </a:p>
                  </a:txBody>
                  <a:tcPr>
                    <a:solidFill>
                      <a:srgbClr val="2c4a12"/>
                    </a:solidFill>
                  </a:tcPr>
                </a:tc>
              </a:tr>
              <a:tr h="601980">
                <a:tc>
                  <a:txBody>
                    <a:bodyPr/>
                    <a:lstStyle/>
                    <a:p>
                      <a:pPr algn="r"/>
                      <a:r>
                        <a:rPr sz="1000">
                          <a:solidFill>
                            <a:srgbClr val="DCE7C4"/>
                          </a:solidFill>
                          <a:latin typeface="Noto Naskh Arabic"/>
                          <a:cs typeface="Noto Naskh Arabic"/>
                          <a:ea typeface="Noto Naskh Arabic"/>
                        </a:rPr>
                        <a:t>العصر</a:t>
                      </a:r>
                    </a:p>
                  </a:txBody>
                  <a:tcPr>
                    <a:solidFill>
                      <a:srgbClr val="26410e"/>
                    </a:solidFill>
                  </a:tcPr>
                </a:tc>
                <a:tc>
                  <a:txBody>
                    <a:bodyPr/>
                    <a:lstStyle/>
                    <a:p>
                      <a:pPr algn="r"/>
                      <a:r>
                        <a:rPr sz="1000">
                          <a:solidFill>
                            <a:srgbClr val="DCE7C4"/>
                          </a:solidFill>
                          <a:latin typeface="Noto Naskh Arabic"/>
                          <a:cs typeface="Noto Naskh Arabic"/>
                          <a:ea typeface="Noto Naskh Arabic"/>
                        </a:rPr>
                        <a:t>إذا زاد الفيء قليلًا عن آخر وقت الظهر</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إذا اصفرّت الشمس، وقيل: إذا غاب قرن من الشمس</a:t>
                      </a:r>
                    </a:p>
                  </a:txBody>
                  <a:tcPr>
                    <a:solidFill>
                      <a:srgbClr val="26410e"/>
                    </a:solidFill>
                  </a:tcPr>
                </a:tc>
              </a:tr>
              <a:tr h="601980">
                <a:tc>
                  <a:txBody>
                    <a:bodyPr/>
                    <a:lstStyle/>
                    <a:p>
                      <a:pPr algn="r"/>
                      <a:r>
                        <a:rPr sz="1000">
                          <a:solidFill>
                            <a:srgbClr val="DCE7C4"/>
                          </a:solidFill>
                          <a:latin typeface="Noto Naskh Arabic"/>
                          <a:cs typeface="Noto Naskh Arabic"/>
                          <a:ea typeface="Noto Naskh Arabic"/>
                        </a:rPr>
                        <a:t>المغرب</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غابت الشمس كلها، أي سقط قرصها كاملًا عن الأفق</a:t>
                      </a:r>
                    </a:p>
                  </a:txBody>
                  <a:tcPr>
                    <a:solidFill>
                      <a:srgbClr val="2c4a12"/>
                    </a:solidFill>
                  </a:tcPr>
                </a:tc>
                <a:tc>
                  <a:txBody>
                    <a:bodyPr/>
                    <a:lstStyle/>
                    <a:p>
                      <a:pPr algn="r"/>
                      <a:r>
                        <a:rPr sz="1000">
                          <a:solidFill>
                            <a:srgbClr val="DCE7C4"/>
                          </a:solidFill>
                          <a:latin typeface="Noto Naskh Arabic"/>
                          <a:cs typeface="Noto Naskh Arabic"/>
                          <a:ea typeface="Noto Naskh Arabic"/>
                        </a:rPr>
                        <a:t>قيل: إذا غاب الشفق الأحمر، وقيل: إذا غاب الشفق الأبيض</a:t>
                      </a:r>
                    </a:p>
                  </a:txBody>
                  <a:tcPr>
                    <a:solidFill>
                      <a:srgbClr val="2c4a12"/>
                    </a:solidFill>
                  </a:tcPr>
                </a:tc>
              </a:tr>
              <a:tr h="601980">
                <a:tc>
                  <a:txBody>
                    <a:bodyPr/>
                    <a:lstStyle/>
                    <a:p>
                      <a:pPr algn="r"/>
                      <a:r>
                        <a:rPr sz="1000">
                          <a:solidFill>
                            <a:srgbClr val="DCE7C4"/>
                          </a:solidFill>
                          <a:latin typeface="Noto Naskh Arabic"/>
                          <a:cs typeface="Noto Naskh Arabic"/>
                          <a:ea typeface="Noto Naskh Arabic"/>
                        </a:rPr>
                        <a:t>العشاء</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إذا غاب الشفق الأحمر كاملًا، وقيل: إذا غاب الشفق الأبيض كاملًا</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ثلث الليل، وقيل: نصف الليل، وقيل: آخر الليل</a:t>
                      </a:r>
                    </a:p>
                  </a:txBody>
                  <a:tcPr>
                    <a:solidFill>
                      <a:srgbClr val="26410e"/>
                    </a:solidFill>
                  </a:tcPr>
                </a:tc>
              </a:tr>
              <a:tr h="601980">
                <a:tc>
                  <a:txBody>
                    <a:bodyPr/>
                    <a:lstStyle/>
                    <a:p>
                      <a:pPr algn="r"/>
                      <a:r>
                        <a:rPr sz="1000">
                          <a:solidFill>
                            <a:srgbClr val="DCE7C4"/>
                          </a:solidFill>
                          <a:latin typeface="Noto Naskh Arabic"/>
                          <a:cs typeface="Noto Naskh Arabic"/>
                          <a:ea typeface="Noto Naskh Arabic"/>
                        </a:rPr>
                        <a:t>الفجر</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طلع الفجر الصادق</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طلع قرن من الشمس</a:t>
                      </a:r>
                    </a:p>
                  </a:txBody>
                  <a:tcPr>
                    <a:solidFill>
                      <a:srgbClr val="2c4a12"/>
                    </a:solidFill>
                  </a:tcPr>
                </a:tc>
              </a:tr>
            </a:tbl>
          </a:graphicData>
        </a:graphic>
      </p:graphicFrame>
      <p:pic>
        <p:nvPicPr>
          <p:cNvPr id="10" name="Picture 9" descr="clock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أوقات بعض الصلوات المسنونة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أ) الوتر: وقتها من بعد فريضة العشاء إلى ما قبل طلوع الفجر الصادق — وحكمها: قيل واجبة، وقيل سنة مؤكدة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ب) قيام الليل: من بعد فريضة العشاء إلى ما قبل طلوع الفجر الصادق، ويُستحب لمن أراد قيام الليل أن يؤخر أداء الوتر إلى ما بعد قيام الليل</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ج) سنة الفجر: من طلوع الفجر الصادق إلى ما قبل فريضة الفجر، أي بين الفجر الصادق والفريضة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د) صلاة الضحى: من بعد ارتفاع الشمس قدر رمح أو ستة أشبار إلى أن تستوي في كبد السماء، وأفضلها ثماني ركعات، وأقلها ركعتان وأكثرها اثنتا عشرة ركعة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هـ) صلاة العيدين: عيد الفطر وعيد الأضحى، وأول وقتهما بعد ارتفاع الشمس قيد ستة أشبار، وآخره استواء الشمس في كبد السماء</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مسألتان في سنة الفجر الفائتة: متى تُصلَّى؟ وهل يُنويها أداءً أم قضاءً؟ — في كل منهما قولان لأهل العلم</a:t>
            </a:r>
            <a:r>
              <a:rPr sz="800">
                <a:solidFill>
                  <a:srgbClr val="6E8F22"/>
                </a:solidFill>
                <a:latin typeface="Sakkal Majalla"/>
                <a:cs typeface="Sakkal Majalla"/>
                <a:ea typeface="Sakkal Majalla"/>
              </a:rPr>
              <a:t> ●</a:t>
            </a:r>
          </a:p>
        </p:txBody>
      </p:sp>
      <p:pic>
        <p:nvPicPr>
          <p:cNvPr id="10" name="Picture 9" descr="clock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تنبيه: الفجر فجران — صادق وكاذب</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الفجر فجران: فجر صادق، وفجر كاذب</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فالفجر الصادق: هو ما يكون منتشرًا عرضيًا في السماء مستغرقًا الأفق كله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أما الفجر الكاذب: فهو ما يكون مستطيلًا كذَنَب السرحان، أي طالعًا ذا طول كالعصا لا عرض له فيستغرق الأفق</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والفجر الكاذب يسبق الفجر الصادق إلا أنه يزول بسرعة، فيخرج بعده الفجر الصادق</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والذي تُبنى عليه الأحكام لذاته هو الفجر الصادق لا الكاذب</a:t>
            </a:r>
            <a:r>
              <a:rPr sz="840">
                <a:solidFill>
                  <a:srgbClr val="6E8F22"/>
                </a:solidFill>
                <a:latin typeface="Sakkal Majalla"/>
                <a:cs typeface="Sakkal Majalla"/>
                <a:ea typeface="Sakkal Majalla"/>
              </a:rPr>
              <a:t> ●</a:t>
            </a:r>
          </a:p>
        </p:txBody>
      </p:sp>
      <p:pic>
        <p:nvPicPr>
          <p:cNvPr id="10" name="Picture 9" descr="sunrise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41</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الأوقات المنهي عن الصلاة فيها</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الأوقات التي تحرم الصلاة فيها: لا يجوز فيها أداء الصلوات ولا قضاؤها ولا سجود التلاوة، فريضة كانت أو نافلة، وعلى جهة النسيان أو العمد، فمن صلى فيها متعمدًا كان آثمًا</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إذا طلع قرن من الشمس حتى ترتفع قيد رمح أو قدر ستة أشبار أو قدر قامة إنسان</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إذا غرب قرن من الشمس حتى تستكمل غروبها</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إذا وقفت الشمس في كبد السماء في الحرّ الشديد، ويُستثنى يوم الجمعة فإن الصلاة لا تحرم فيه في هذا الوقت</a:t>
            </a:r>
            <a:r>
              <a:rPr sz="719">
                <a:solidFill>
                  <a:srgbClr val="6E8F22"/>
                </a:solidFill>
                <a:latin typeface="Sakkal Majalla"/>
                <a:cs typeface="Sakkal Majalla"/>
                <a:ea typeface="Sakkal Majalla"/>
              </a:rPr>
              <a:t> ●</a:t>
            </a:r>
          </a:p>
        </p:txBody>
      </p:sp>
      <p:pic>
        <p:nvPicPr>
          <p:cNvPr id="12" name="Picture 11" descr="clock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42</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الشرطان: الطهارة، واللباس الطاهر الساتر الحلال</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الطهارة: مرّ ذكرها، وهي شرط من شروط الصلاة؛ فيجب على المكلف إذا أراد أن يصلي أن يكون طاهرًا من الحدث الأكبر والأصغر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فإن كان متلبسًا بالحدث الأكبر اغتسل وتوضأ، وإن كان متلبسًا بالحدث الأصغر توضأ فقط</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ستر العورة واجب على كل مكلف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عورة الرجل: من السرة إلى الركبة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عورة المرأة أمام محارمها: من السرة إلى الركبة، وعند غير المحارم: كل جسدها عورة ما عدا الوجه والكفين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وأقل ما يجزي من اللباس في الصلاة: ثوب طاهر ساتر عورة مصلٍّ وصدره وظهره وعاتقيه ومنكبيه وعضديه</a:t>
            </a:r>
            <a:r>
              <a:rPr sz="84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43</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قيود الثوب الثلاثة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١) أن يكون الثوب طاهرًا: أي أن يخلو من النجس — ومن وقع في ثوبه نجاسة فعليه أن يغسل موضع النجاسة أو الثوب كاملًا إن جهل موضعها، فإن بقي شيء من أثرها كاللون الباهت فلا شيء عليه ويُسمى ذلك الأثر الباقي «زوك»</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٢) أن يكون الثوب ساترًا: أي يستر العورة والظهر والصدر والعاتقين والمنكبين والعضدين</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وستر العورة واجب، أما ستر باقي الأعضاء المذكورة ففيه خلاف؛ فقيل واجب وقيل مندوب، وأكثر أهل العلم على وجوبه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٣) أن يكون الثوب حلالًا: ليس للمرء أن يصلي في ثوب محرّم كالثوب المغصوب أو المسروق أو المنهي عنه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مسألة: من صلى بثوب فيه نجاسة ويظنه طاهرًا فهل يعيد صلاته؟ قيل عليه الإعادة، وقيل لا إعادة عليه، وقيل إن علم بها قبل خروج الوقت أعاد وإلا فلا</a:t>
            </a:r>
            <a:r>
              <a:rPr sz="80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ما ورد النهي عنه من الثياب</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أ) الثوب الذي فيه تصاوير ذات الأرواح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ب) الثوب الذي فيه تشبّه أحد الجنسين بالآخر؛ فلا يلبس الرجل ثياب النساء، ولا تلبس المرأة ثياب الرجال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ج) الثوب المصبوغ بالزعفران أو العصفر بالنسبة إلى الرجال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 إسبال الثياب للرجال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هـ) لبس الحرير والذهب للرجال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 لبس الآنك والشبه في الصلاة</a:t>
            </a:r>
            <a:r>
              <a:rPr sz="84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البقعة الطاهرة الصالحة للصلاة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في هذا الشرط قيدان:</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 الطاهرة: وهو احتراز من البقعة النجسة، فلا تصح الصلاة في بقعة فيها نجاسة كمعاطن الإبل ومجتمع روث الحيوان والكُنُف وغيرها</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ب) صالحة للصلاة: وهو احتراز من البقعة التي لا تصلح للصلاة، كالأرض المغصوبة على رأي طائفة من أهل العلم</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وقد ورد النهي عن الصلاة في بعض الأمكنة، وهي ثمانية كما في الشريحة التالية</a:t>
            </a:r>
          </a:p>
        </p:txBody>
      </p:sp>
      <p:pic>
        <p:nvPicPr>
          <p:cNvPr id="13" name="Picture 12" descr="mat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46</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الأمكنة المنهي عن الصلاة فيها</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١) المقبرة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٢) المنحرة: موضع نحر الإبل وذبح البقر والشياه</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٣) المجزرة: قيل هي المنحرة نفسها، وقيل هو موضع الجزر من ساحل البحر</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٤) المزبلة: مكان إلقاء الزِّبل أي السماد، ويُعنى به موضع اجتماع القاذورات</a:t>
            </a:r>
            <a:r>
              <a:rPr sz="719">
                <a:solidFill>
                  <a:srgbClr val="6E8F22"/>
                </a:solidFill>
                <a:latin typeface="Sakkal Majalla"/>
                <a:cs typeface="Sakkal Majalla"/>
                <a:ea typeface="Sakkal Majalla"/>
              </a:rPr>
              <a:t> ●</a:t>
            </a:r>
          </a:p>
        </p:txBody>
      </p:sp>
      <p:pic>
        <p:nvPicPr>
          <p:cNvPr id="12" name="Picture 11" descr="mat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استقبال القبلة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100">
                <a:solidFill>
                  <a:srgbClr val="F7FAEF"/>
                </a:solidFill>
                <a:latin typeface="Noto Naskh Arabic"/>
                <a:cs typeface="Noto Naskh Arabic"/>
                <a:ea typeface="Noto Naskh Arabic"/>
              </a:rPr>
              <a:t>{قَد نَرى تَقَلُّبَ وَجهِكَ فِي السَّماءِ فَلَنُوَلِّيَنَّكَ قِبلَةً تَرضاها فَوَلِّ وَجهَكَ شَطرَ المَسجِدِ الحَرامِ وَحَيثُ ما كُنتُم فَوَلّوا وُجوهَكُم شَطرَهُ} — فاستقبال الكعبة شرط للصلاة</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وقد كان الناس قبل الأمر باستقبال الكعبة يصلون إلى بيت المقدس مدة من الزمن، ثم جاء الأمر الرباني بالتوجه نحو المسجد الحرام</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050">
                <a:solidFill>
                  <a:srgbClr val="F7FAEF"/>
                </a:solidFill>
                <a:latin typeface="Noto Naskh Arabic"/>
                <a:cs typeface="Noto Naskh Arabic"/>
                <a:ea typeface="Noto Naskh Arabic"/>
              </a:rPr>
              <a:t>مسألة ١: من كان داخل المسجد الحرام أُمر باستقبال عين الكعبة، ومن كان في الحرم خارج المسجد استقبل المسجد الحرام، ومن كان خارج حدود الحرم ونائيًا عنه استقبل الحرم، ونية الجميع استقبال الكعبة؛ لتعذر استقبالها عينًا ببعد المسافة</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050">
                <a:solidFill>
                  <a:srgbClr val="F7FAEF"/>
                </a:solidFill>
                <a:latin typeface="Noto Naskh Arabic"/>
                <a:cs typeface="Noto Naskh Arabic"/>
                <a:ea typeface="Noto Naskh Arabic"/>
              </a:rPr>
              <a:t>مسألة ٢: من جهل القبلة فاجتهد وصلى ثم علم أنه صلى إلى غير القبلة فهل يعيد؟ في المسألة خلاف: قيل يعيد مطلقًا، وقيل لا يعيد مطلقًا، وقيل يعيد إن علم في الوقت، وقيل يعيد إن استدبر القبلة ولا يعيد إن صلى إلى يمينها أو شمالها</a:t>
            </a:r>
          </a:p>
        </p:txBody>
      </p:sp>
      <p:pic>
        <p:nvPicPr>
          <p:cNvPr id="13" name="Picture 12" descr="qibla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النية: تعريفها ومحلها</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لغة: القصد</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اصطلاحًا: توجه القلب نحو الفعل ابتغاءً لوجه الله تعالى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يُؤمر المصلي إذا أقبل على صلاته أن يستحضر النية في قلبه بأداء الفرض أو النفل لله سبحانه تعبدًا وامتثالًا لأمره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والنية شرط في الصلاة وفي جميع العبادات غير معقولة المعنى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ومحلها القلب، ولا يُشترط التلفظ بها، فهي تكييف للمعنى في القلب ثم توجهه نحو الفعل بالجوارح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ولا بدّ أن يعيّن العبادة التي يؤديها، ويُعيّن عدد الركعات، ويُعيّنها حضرية أم سفرية، وقصرًا أم تمامًا</a:t>
            </a:r>
            <a:r>
              <a:rPr sz="840">
                <a:solidFill>
                  <a:srgbClr val="6E8F22"/>
                </a:solidFill>
                <a:latin typeface="Sakkal Majalla"/>
                <a:cs typeface="Sakkal Majalla"/>
                <a:ea typeface="Sakkal Majalla"/>
              </a:rPr>
              <a:t> ●</a:t>
            </a:r>
          </a:p>
        </p:txBody>
      </p:sp>
      <p:pic>
        <p:nvPicPr>
          <p:cNvPr id="10" name="Picture 9" descr="niyyah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لماذا شُرعت النية؟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مسألة: لماذا شُرعت النية؟</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١) للتمييز بين العبادات والعادات: فالاستحمام الذي هو عادة الإنسان للتطهر لا يحتاج إلى نية، والاغتسال الشرعي الذي يُخرج المكلف من حال الحدث الأكبر إلى الطهارة يُشترط له النية؛ لأنه عبادة غير معقولة المعنى</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لتمييز العبادات بعضها عن بعض: ففريضة الفجر تتميز عن سنة الفجر بالنية فقط، وإلا فإن صورتهما الظاهرة واحدة</a:t>
            </a:r>
          </a:p>
        </p:txBody>
      </p:sp>
      <p:pic>
        <p:nvPicPr>
          <p:cNvPr id="12" name="Picture 11" descr="niyyah_60_034.jpg"/>
          <p:cNvPicPr>
            <a:picLocks noChangeAspect="1"/>
          </p:cNvPicPr>
          <p:nvPr/>
        </p:nvPicPr>
        <p:blipFill>
          <a:blip r:embed="rId4"/>
          <a:stretch>
            <a:fillRect/>
          </a:stretch>
        </p:blipFill>
        <p:spPr>
          <a:xfrm>
            <a:off x="347472" y="4764024"/>
            <a:ext cx="5486400" cy="310896"/>
          </a:xfrm>
          <a:prstGeom prst="rect">
            <a:avLst/>
          </a:prstGeom>
        </p:spPr>
      </p:pic>
      <p:pic>
        <p:nvPicPr>
          <p:cNvPr id="13" name="Picture 12"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pat_sec4.png"/>
          <p:cNvPicPr>
            <a:picLocks noChangeAspect="1"/>
          </p:cNvPicPr>
          <p:nvPr/>
        </p:nvPicPr>
        <p:blipFill>
          <a:blip r:embed="rId3"/>
          <a:stretch>
            <a:fillRect/>
          </a:stretch>
        </p:blipFill>
        <p:spPr>
          <a:xfrm>
            <a:off x="5961888" y="0"/>
            <a:ext cx="3182112" cy="5143500"/>
          </a:xfrm>
          <a:prstGeom prst="rect">
            <a:avLst/>
          </a:prstGeom>
        </p:spPr>
      </p:pic>
      <p:sp>
        <p:nvSpPr>
          <p:cNvPr id="5" name="Rounded Rectangle 4"/>
          <p:cNvSpPr/>
          <p:nvPr/>
        </p:nvSpPr>
        <p:spPr>
          <a:xfrm>
            <a:off x="411480" y="347472"/>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329184"/>
            <a:ext cx="502920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أركان الصلاة الثمانية</a:t>
            </a:r>
          </a:p>
        </p:txBody>
      </p:sp>
      <p:sp>
        <p:nvSpPr>
          <p:cNvPr id="7" name="Rounded Rectangle 6"/>
          <p:cNvSpPr/>
          <p:nvPr/>
        </p:nvSpPr>
        <p:spPr>
          <a:xfrm>
            <a:off x="411480" y="1325880"/>
            <a:ext cx="4559198" cy="3566159"/>
          </a:xfrm>
          <a:prstGeom prst="roundRect">
            <a:avLst>
              <a:gd name="adj" fmla="val 7000"/>
            </a:avLst>
          </a:prstGeom>
          <a:solidFill>
            <a:srgbClr val="365514"/>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76072"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76072"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1</a:t>
            </a:r>
          </a:p>
        </p:txBody>
      </p:sp>
      <p:sp>
        <p:nvSpPr>
          <p:cNvPr id="10" name="TextBox 9"/>
          <p:cNvSpPr txBox="1"/>
          <p:nvPr/>
        </p:nvSpPr>
        <p:spPr>
          <a:xfrm>
            <a:off x="594360" y="1892807"/>
            <a:ext cx="4193438" cy="822960"/>
          </a:xfrm>
          <a:prstGeom prst="rect">
            <a:avLst/>
          </a:prstGeom>
          <a:noFill/>
        </p:spPr>
        <p:txBody>
          <a:bodyPr wrap="square" a:rtlCol="1">
            <a:normAutofit/>
          </a:bodyPr>
          <a:lstStyle/>
          <a:p>
            <a:pPr algn="r" a:rtl="1"/>
            <a:r>
              <a:rPr sz="1900" b="1" a:rtl="1">
                <a:solidFill>
                  <a:srgbClr val="F7FAEF"/>
                </a:solidFill>
                <a:latin typeface="Noto Naskh Arabic"/>
                <a:cs typeface="Noto Naskh Arabic"/>
                <a:ea typeface="Noto Naskh Arabic"/>
              </a:rPr>
              <a:t>القيام</a:t>
            </a:r>
          </a:p>
        </p:txBody>
      </p:sp>
      <p:sp>
        <p:nvSpPr>
          <p:cNvPr id="11" name="Rounded Rectangle 10"/>
          <p:cNvSpPr/>
          <p:nvPr/>
        </p:nvSpPr>
        <p:spPr>
          <a:xfrm>
            <a:off x="5171846" y="1325880"/>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336438" y="1508760"/>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36438"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2</a:t>
            </a:r>
          </a:p>
        </p:txBody>
      </p:sp>
      <p:sp>
        <p:nvSpPr>
          <p:cNvPr id="14" name="TextBox 13"/>
          <p:cNvSpPr txBox="1"/>
          <p:nvPr/>
        </p:nvSpPr>
        <p:spPr>
          <a:xfrm>
            <a:off x="5354726" y="1892807"/>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تكبيرة الإحرام</a:t>
            </a:r>
          </a:p>
        </p:txBody>
      </p:sp>
      <p:sp>
        <p:nvSpPr>
          <p:cNvPr id="15" name="Rounded Rectangle 14"/>
          <p:cNvSpPr/>
          <p:nvPr/>
        </p:nvSpPr>
        <p:spPr>
          <a:xfrm>
            <a:off x="7052767" y="1325880"/>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217359"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17359"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3</a:t>
            </a:r>
          </a:p>
        </p:txBody>
      </p:sp>
      <p:sp>
        <p:nvSpPr>
          <p:cNvPr id="18" name="TextBox 17"/>
          <p:cNvSpPr txBox="1"/>
          <p:nvPr/>
        </p:nvSpPr>
        <p:spPr>
          <a:xfrm>
            <a:off x="7235647" y="1892807"/>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الفاتحة</a:t>
            </a:r>
          </a:p>
        </p:txBody>
      </p:sp>
      <p:sp>
        <p:nvSpPr>
          <p:cNvPr id="19" name="Rounded Rectangle 18"/>
          <p:cNvSpPr/>
          <p:nvPr/>
        </p:nvSpPr>
        <p:spPr>
          <a:xfrm>
            <a:off x="5171846" y="3209544"/>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336438" y="3392424"/>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36438"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4</a:t>
            </a:r>
          </a:p>
        </p:txBody>
      </p:sp>
      <p:sp>
        <p:nvSpPr>
          <p:cNvPr id="22" name="TextBox 21"/>
          <p:cNvSpPr txBox="1"/>
          <p:nvPr/>
        </p:nvSpPr>
        <p:spPr>
          <a:xfrm>
            <a:off x="5354726"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الركوع</a:t>
            </a:r>
          </a:p>
        </p:txBody>
      </p:sp>
      <p:sp>
        <p:nvSpPr>
          <p:cNvPr id="23" name="Rounded Rectangle 22"/>
          <p:cNvSpPr/>
          <p:nvPr/>
        </p:nvSpPr>
        <p:spPr>
          <a:xfrm>
            <a:off x="7052767" y="3209544"/>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217359" y="3392424"/>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17359"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5</a:t>
            </a:r>
          </a:p>
        </p:txBody>
      </p:sp>
      <p:sp>
        <p:nvSpPr>
          <p:cNvPr id="26" name="TextBox 25"/>
          <p:cNvSpPr txBox="1"/>
          <p:nvPr/>
        </p:nvSpPr>
        <p:spPr>
          <a:xfrm>
            <a:off x="7235647"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السجود</a:t>
            </a:r>
          </a:p>
        </p:txBody>
      </p:sp>
      <p:pic>
        <p:nvPicPr>
          <p:cNvPr id="28" name="Picture 27" descr="mihrab_60_022.jpg"/>
          <p:cNvPicPr>
            <a:picLocks noChangeAspect="1"/>
          </p:cNvPicPr>
          <p:nvPr/>
        </p:nvPicPr>
        <p:blipFill>
          <a:blip r:embed="rId4"/>
          <a:stretch>
            <a:fillRect/>
          </a:stretch>
        </p:blipFill>
        <p:spPr>
          <a:xfrm>
            <a:off x="347472" y="4910328"/>
            <a:ext cx="5486400" cy="201168"/>
          </a:xfrm>
          <a:prstGeom prst="rect">
            <a:avLst/>
          </a:prstGeom>
        </p:spPr>
      </p:pic>
      <p:pic>
        <p:nvPicPr>
          <p:cNvPr id="29" name="Picture 28"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سنن الصلاة الست</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١) التوجيه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٢) الاستعاذة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٣) قراءة سورة غير الفاتحة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٤) تكبيرات الانتقال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٥) التسبيح في الركوع والسجود</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٦) التشهد الأول — والقعود للتشهد الأول من سنن الصلاة، بخلاف القعود للتشهد الأخير فهو ركن</a:t>
            </a:r>
            <a:r>
              <a:rPr sz="840">
                <a:solidFill>
                  <a:srgbClr val="6E8F22"/>
                </a:solidFill>
                <a:latin typeface="Sakkal Majalla"/>
                <a:cs typeface="Sakkal Majalla"/>
                <a:ea typeface="Sakkal Majalla"/>
              </a:rPr>
              <a:t> ●</a:t>
            </a:r>
          </a:p>
        </p:txBody>
      </p:sp>
      <p:pic>
        <p:nvPicPr>
          <p:cNvPr id="10" name="Picture 9" descr="mihrab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1152144"/>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133856"/>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الصلاة من التكبير إلى التسليم</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القيام</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ينتصب قائمًا معتدلًا بين يدي ربه بلا اتكاء ولا صفن ولا صفد، مسدلًا يديه على طبيعتهما، وموجهًا بصره إلى موضع سجوده</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التوجيه</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يتلفظ بصوت خافت قدر ما يصل إلى أذنيه، ثم يجدد النية في قلبه ويستحضرها قبل إحرامه بالصلاة</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٣) تكبيرة الإحرام</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قول (الله أكبر)، وهي افتتاح الصلاة وتحريمها، وحكمها ركن</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350" b="1" a:rtl="1">
                <a:solidFill>
                  <a:srgbClr val="F7FAEF"/>
                </a:solidFill>
                <a:latin typeface="Noto Naskh Arabic"/>
                <a:cs typeface="Noto Naskh Arabic"/>
                <a:ea typeface="Noto Naskh Arabic"/>
              </a:rPr>
              <a:t>٤) الاستعاذة ثم القراءة</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1000" b="0" a:rtl="1">
                <a:solidFill>
                  <a:srgbClr val="DCE7C4"/>
                </a:solidFill>
                <a:latin typeface="Noto Naskh Arabic"/>
                <a:cs typeface="Noto Naskh Arabic"/>
                <a:ea typeface="Noto Naskh Arabic"/>
              </a:rPr>
              <a:t>(أعوذ بالله من الشيطان الرجيم)، ثم قراءة الفاتحة وهي ركن، ثم سورة غيرها وهي من السنن</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٥) الركوع</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800" b="0" a:rtl="1">
                <a:solidFill>
                  <a:srgbClr val="DCE7C4"/>
                </a:solidFill>
                <a:latin typeface="Noto Naskh Arabic"/>
                <a:cs typeface="Noto Naskh Arabic"/>
                <a:ea typeface="Noto Naskh Arabic"/>
              </a:rPr>
              <a:t>يهوي إليه بتكبيرة ويضع كفيه على ركبتيه ويسوي بين ظهره ورأسه، ثم (سبحان ربي العظيم)، ثم يرفع قائلًا (سمع الله لمن حمده، ربنا ولك الحمد) — والركوع ركن</a:t>
            </a:r>
          </a:p>
        </p:txBody>
      </p:sp>
      <p:pic>
        <p:nvPicPr>
          <p:cNvPr id="31" name="Picture 30" descr="steps_924_034.jpg"/>
          <p:cNvPicPr>
            <a:picLocks noChangeAspect="1"/>
          </p:cNvPicPr>
          <p:nvPr/>
        </p:nvPicPr>
        <p:blipFill>
          <a:blip r:embed="rId3"/>
          <a:stretch>
            <a:fillRect/>
          </a:stretch>
        </p:blipFill>
        <p:spPr>
          <a:xfrm>
            <a:off x="347472" y="4764024"/>
            <a:ext cx="8449056" cy="310896"/>
          </a:xfrm>
          <a:prstGeom prst="rect">
            <a:avLst/>
          </a:prstGeom>
        </p:spPr>
      </p:pic>
      <p:pic>
        <p:nvPicPr>
          <p:cNvPr id="32" name="Picture 31"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ارجِعْ فصلِّ فإنَّكَ لم تُصَلِّ</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500" b="0" a:rtl="1">
                <a:solidFill>
                  <a:srgbClr val="DCE7C4"/>
                </a:solidFill>
                <a:latin typeface="Noto Naskh Arabic"/>
                <a:cs typeface="Noto Naskh Arabic"/>
                <a:ea typeface="Noto Naskh Arabic"/>
              </a:rPr>
              <a:t>قالها النبي صلى الله عليه وسلم ثلاثًا — حديث أبي هريرة رضي الله عنه</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pic>
        <p:nvPicPr>
          <p:cNvPr id="8" name="Picture 7" descr="markaz_lockup_bare.png"/>
          <p:cNvPicPr>
            <a:picLocks noChangeAspect="1"/>
          </p:cNvPicPr>
          <p:nvPr/>
        </p:nvPicPr>
        <p:blipFill>
          <a:blip r:embed="rId4"/>
          <a:stretch>
            <a:fillRect/>
          </a:stretch>
        </p:blipFill>
        <p:spPr>
          <a:xfrm>
            <a:off x="7721740" y="164592"/>
            <a:ext cx="1221091" cy="822960"/>
          </a:xfrm>
          <a:prstGeom prst="rect">
            <a:avLst/>
          </a:prstGeom>
        </p:spPr>
      </p:pic>
    </p:spTree>
  </p:cSld>
  <p:clrMapOvr>
    <a:masterClrMapping/>
  </p:clrMapOvr>
  <p:transition spd="med">
    <p:fade dur="700000"/>
  </p:transition>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50" b="1" a:rtl="1">
                <a:solidFill>
                  <a:srgbClr val="F7FAEF"/>
                </a:solidFill>
                <a:latin typeface="Noto Naskh Arabic"/>
                <a:cs typeface="Noto Naskh Arabic"/>
                <a:ea typeface="Noto Naskh Arabic"/>
              </a:rPr>
              <a:t>تعليم النبي صلى الله عليه وسلم صفة الصلاة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(إذا قُمتَ إلى الصَّلاةِ فكَبِّرْ، ثُمَّ اقرَأْ ما تَيَسَّرَ معكَ منَ القُرآنِ)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(ثُمَّ اركَعْ حتى تَطمَئِنَّ راكِعًا، ثُمَّ ارفَعْ حتى تَعدِلَ قائِمًا)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(ثُمَّ اسجُدْ حتى تَطمَئِنَّ ساجِدًا، ثُمَّ ارفَعْ حتى تَطمَئِنَّ جالِسًا)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(وافعَلْ ذلك في صَلاتِكَ كُلِّها)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وفي الحديث بيان أن الطمأنينة في الأركان مقصودة، وأن الصلاة مبنية على هذا الترتيب لا تُجزئ دونه</a:t>
            </a:r>
            <a:r>
              <a:rPr sz="840">
                <a:solidFill>
                  <a:srgbClr val="6E8F22"/>
                </a:solidFill>
                <a:latin typeface="Sakkal Majalla"/>
                <a:cs typeface="Sakkal Majalla"/>
                <a:ea typeface="Sakkal Majalla"/>
              </a:rPr>
              <a:t> ●</a:t>
            </a:r>
          </a:p>
        </p:txBody>
      </p:sp>
      <p:pic>
        <p:nvPicPr>
          <p:cNvPr id="10" name="Picture 9" descr="mushaf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تنبيهات في الصلاة: الإمام والمأموم والسِّواك</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150">
                <a:solidFill>
                  <a:srgbClr val="F7FAEF"/>
                </a:solidFill>
                <a:latin typeface="Noto Naskh Arabic"/>
                <a:cs typeface="Noto Naskh Arabic"/>
                <a:ea typeface="Noto Naskh Arabic"/>
              </a:rPr>
              <a:t>١) من يصلي إمامًا بالناس فإنه يصنع كما يصنع في صلاته منفردًا، إلا أنه يجهر بتكبيرة الإحرام والبسملة وقراءة الفاتحة والسورة وتكبيرات الانتقال والتسليم، أما سائر أفعال الصلاة فإنه يسرّ بها</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من صلّى مأمومًا فلا يصح له أن يتقدم إمامه في شيء من أفعال الصلاة، بل يتأخر عن إمامه قليلًا ويتبعه في أفعاله</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لقول النبي صلى الله عليه وسلم: (إنما جُعل الإمامُ ليؤتمَّ به، فإذا كبر فكبروا، وإذا ركع فاركعوا، وإذا رفع فارفعوا، وإذا سجد فاسجدوا، وإذا قرأ فأنصتوا)</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٣) يُسنّ للمقبل على الصلاة أن يستاك ويطهّر فمه: (لولا أن أشق على أمتي لأمرتهم بالسواك عند كل صلاة وعند كل وضوء)</a:t>
            </a:r>
          </a:p>
        </p:txBody>
      </p:sp>
      <p:pic>
        <p:nvPicPr>
          <p:cNvPr id="13" name="Picture 12" descr="steps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adhan.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الأذان والإقامة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التعريف · الشروط · الصفة · الألفاظ · الأخطاء الواقعة فيه</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nare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6"/>
          <a:stretch>
            <a:fillRect/>
          </a:stretch>
        </p:blipFill>
        <p:spPr>
          <a:xfrm>
            <a:off x="7761199" y="164592"/>
            <a:ext cx="1181632" cy="822960"/>
          </a:xfrm>
          <a:prstGeom prst="rect">
            <a:avLst/>
          </a:prstGeom>
        </p:spPr>
      </p:pic>
    </p:spTree>
  </p:cSld>
  <p:clrMapOvr>
    <a:masterClrMapping/>
  </p:clrMapOvr>
  <p:transition spd="med">
    <p:push dur="900000"/>
  </p:transition>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الأذان والإقامة: التعريف</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الأذان لغة: الإعلام بالشيء</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الأذان اصطلاحًا: الإعلام بدخول وقت الصلاة بألفاظ مخصوصة مشروعة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الإقامة لغة: مصدر أقام، يقال: أقام الشيء إذا قوّمه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الإقامة اصطلاحًا: ألفاظ مخصوصة مشروعة يُؤتى بها عند القيام إلى الصلاة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وقد شُرع الأذان إعلامًا بدخول الوقت، وشُرعت الإقامة إعلامًا بالقيام إلى الصلاة</a:t>
            </a:r>
            <a:r>
              <a:rPr sz="840">
                <a:solidFill>
                  <a:srgbClr val="6E8F22"/>
                </a:solidFill>
                <a:latin typeface="Sakkal Majalla"/>
                <a:cs typeface="Sakkal Majalla"/>
                <a:ea typeface="Sakkal Majalla"/>
              </a:rPr>
              <a:t> ●</a:t>
            </a:r>
          </a:p>
        </p:txBody>
      </p:sp>
      <p:pic>
        <p:nvPicPr>
          <p:cNvPr id="10" name="Picture 9" descr="minare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شروط الأذان الأربعة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١) الترتيب: أي يأتي بألفاظ الأذان مرتبة كما علّمنا إياها رسول الله صلى الله عليه وسلم</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الموالاة: أي لا يفصل بفاصل بين ألفاظ الأذان خارج عن حقيقة الأذان، فلا يتشغل في منتصفه بترتيب ثوبه أو ترجيل شعره أو أي فاصل زمني لا تقتضيه حقيقته</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٣) عدم اللحن: فيأتي بألفاظ الأذان كما هي، ولا يُخرجها عن أصلها وحقيقتها فتتولد اللحون والأخطاء فيها</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300">
                <a:solidFill>
                  <a:srgbClr val="F7FAEF"/>
                </a:solidFill>
                <a:latin typeface="Noto Naskh Arabic"/>
                <a:cs typeface="Noto Naskh Arabic"/>
                <a:ea typeface="Noto Naskh Arabic"/>
              </a:rPr>
              <a:t>٤) ألا يُزاد على كلمات الأذان المخصوصة المشروعة: فالأذان شُرع خمس عشرة جملة، والإقامة سبع عشرة جملة، ولا يصح للمؤذن أن يزيد ألفاظًا من عنده كقول «الصلاة جامعة» أو أي لفظ آخر</a:t>
            </a:r>
          </a:p>
        </p:txBody>
      </p:sp>
      <p:pic>
        <p:nvPicPr>
          <p:cNvPr id="13" name="Picture 12" descr="minaret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صفة الأذان وصفة الإقامة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1813560"/>
                <a:gridCol w="1813560"/>
                <a:gridCol w="1813560"/>
              </a:tblGrid>
              <a:tr h="902970">
                <a:tc>
                  <a:txBody>
                    <a:bodyPr/>
                    <a:lstStyle/>
                    <a:p>
                      <a:pPr algn="r"/>
                      <a:r>
                        <a:rPr b="1" sz="1100">
                          <a:solidFill>
                            <a:srgbClr val="FFFFFF"/>
                          </a:solidFill>
                          <a:latin typeface="Noto Naskh Arabic"/>
                          <a:cs typeface="Noto Naskh Arabic"/>
                          <a:ea typeface="Noto Naskh Arabic"/>
                        </a:rPr>
                        <a:t>البند</a:t>
                      </a:r>
                    </a:p>
                  </a:txBody>
                  <a:tcPr>
                    <a:solidFill>
                      <a:srgbClr val="6e8f22"/>
                    </a:solidFill>
                  </a:tcPr>
                </a:tc>
                <a:tc>
                  <a:txBody>
                    <a:bodyPr/>
                    <a:lstStyle/>
                    <a:p>
                      <a:pPr algn="r"/>
                      <a:r>
                        <a:rPr b="1" sz="1100">
                          <a:solidFill>
                            <a:srgbClr val="FFFFFF"/>
                          </a:solidFill>
                          <a:latin typeface="Noto Naskh Arabic"/>
                          <a:cs typeface="Noto Naskh Arabic"/>
                          <a:ea typeface="Noto Naskh Arabic"/>
                        </a:rPr>
                        <a:t>الأذان</a:t>
                      </a:r>
                    </a:p>
                  </a:txBody>
                  <a:tcPr>
                    <a:solidFill>
                      <a:srgbClr val="6e8f22"/>
                    </a:solidFill>
                  </a:tcPr>
                </a:tc>
                <a:tc>
                  <a:txBody>
                    <a:bodyPr/>
                    <a:lstStyle/>
                    <a:p>
                      <a:pPr algn="r"/>
                      <a:r>
                        <a:rPr b="1" sz="1100">
                          <a:solidFill>
                            <a:srgbClr val="FFFFFF"/>
                          </a:solidFill>
                          <a:latin typeface="Noto Naskh Arabic"/>
                          <a:cs typeface="Noto Naskh Arabic"/>
                          <a:ea typeface="Noto Naskh Arabic"/>
                        </a:rPr>
                        <a:t>الإقامة</a:t>
                      </a:r>
                    </a:p>
                  </a:txBody>
                  <a:tcPr>
                    <a:solidFill>
                      <a:srgbClr val="6e8f22"/>
                    </a:solidFill>
                  </a:tcPr>
                </a:tc>
              </a:tr>
              <a:tr h="902970">
                <a:tc>
                  <a:txBody>
                    <a:bodyPr/>
                    <a:lstStyle/>
                    <a:p>
                      <a:pPr algn="r"/>
                      <a:r>
                        <a:rPr sz="1000">
                          <a:solidFill>
                            <a:srgbClr val="DCE7C4"/>
                          </a:solidFill>
                          <a:latin typeface="Noto Naskh Arabic"/>
                          <a:cs typeface="Noto Naskh Arabic"/>
                          <a:ea typeface="Noto Naskh Arabic"/>
                        </a:rPr>
                        <a:t>وضع الأصبعين</a:t>
                      </a:r>
                    </a:p>
                  </a:txBody>
                  <a:tcPr>
                    <a:solidFill>
                      <a:srgbClr val="2c4a12"/>
                    </a:solidFill>
                  </a:tcPr>
                </a:tc>
                <a:tc>
                  <a:txBody>
                    <a:bodyPr/>
                    <a:lstStyle/>
                    <a:p>
                      <a:pPr algn="r"/>
                      <a:r>
                        <a:rPr sz="1000">
                          <a:solidFill>
                            <a:srgbClr val="DCE7C4"/>
                          </a:solidFill>
                          <a:latin typeface="Noto Naskh Arabic"/>
                          <a:cs typeface="Noto Naskh Arabic"/>
                          <a:ea typeface="Noto Naskh Arabic"/>
                        </a:rPr>
                        <a:t>المسبحتين على أذنيه</a:t>
                      </a:r>
                    </a:p>
                  </a:txBody>
                  <a:tcPr>
                    <a:solidFill>
                      <a:srgbClr val="2c4a12"/>
                    </a:solidFill>
                  </a:tcPr>
                </a:tc>
                <a:tc>
                  <a:txBody>
                    <a:bodyPr/>
                    <a:lstStyle/>
                    <a:p>
                      <a:pPr algn="r"/>
                      <a:r>
                        <a:rPr sz="1000">
                          <a:solidFill>
                            <a:srgbClr val="DCE7C4"/>
                          </a:solidFill>
                          <a:latin typeface="Noto Naskh Arabic"/>
                          <a:cs typeface="Noto Naskh Arabic"/>
                          <a:ea typeface="Noto Naskh Arabic"/>
                        </a:rPr>
                        <a:t>عند الإقامة يُؤتى بها حدرًا</a:t>
                      </a:r>
                    </a:p>
                  </a:txBody>
                  <a:tcPr>
                    <a:solidFill>
                      <a:srgbClr val="2c4a12"/>
                    </a:solidFill>
                  </a:tcPr>
                </a:tc>
              </a:tr>
              <a:tr h="902970">
                <a:tc>
                  <a:txBody>
                    <a:bodyPr/>
                    <a:lstStyle/>
                    <a:p>
                      <a:pPr algn="r"/>
                      <a:r>
                        <a:rPr sz="1000">
                          <a:solidFill>
                            <a:srgbClr val="DCE7C4"/>
                          </a:solidFill>
                          <a:latin typeface="Noto Naskh Arabic"/>
                          <a:cs typeface="Noto Naskh Arabic"/>
                          <a:ea typeface="Noto Naskh Arabic"/>
                        </a:rPr>
                        <a:t>الالتفات</a:t>
                      </a:r>
                    </a:p>
                  </a:txBody>
                  <a:tcPr>
                    <a:solidFill>
                      <a:srgbClr val="26410e"/>
                    </a:solidFill>
                  </a:tcPr>
                </a:tc>
                <a:tc>
                  <a:txBody>
                    <a:bodyPr/>
                    <a:lstStyle/>
                    <a:p>
                      <a:pPr algn="r"/>
                      <a:r>
                        <a:rPr sz="1000">
                          <a:solidFill>
                            <a:srgbClr val="DCE7C4"/>
                          </a:solidFill>
                          <a:latin typeface="Noto Naskh Arabic"/>
                          <a:cs typeface="Noto Naskh Arabic"/>
                          <a:ea typeface="Noto Naskh Arabic"/>
                        </a:rPr>
                        <a:t>جهة اليمين عند «حي على الصلاة»، وجهة الشمال عند «حي على الفلاح»</a:t>
                      </a:r>
                    </a:p>
                  </a:txBody>
                  <a:tcPr>
                    <a:solidFill>
                      <a:srgbClr val="26410e"/>
                    </a:solidFill>
                  </a:tcPr>
                </a:tc>
                <a:tc>
                  <a:txBody>
                    <a:bodyPr/>
                    <a:lstStyle/>
                    <a:p>
                      <a:pPr algn="r"/>
                      <a:r>
                        <a:rPr sz="1000">
                          <a:solidFill>
                            <a:srgbClr val="DCE7C4"/>
                          </a:solidFill>
                          <a:latin typeface="Noto Naskh Arabic"/>
                          <a:cs typeface="Noto Naskh Arabic"/>
                          <a:ea typeface="Noto Naskh Arabic"/>
                        </a:rPr>
                        <a:t>مثل الأذان في ألفاظه مع زيادة «قد قامت الصلاة»</a:t>
                      </a:r>
                    </a:p>
                  </a:txBody>
                  <a:tcPr>
                    <a:solidFill>
                      <a:srgbClr val="26410e"/>
                    </a:solidFill>
                  </a:tcPr>
                </a:tc>
              </a:tr>
              <a:tr h="902970">
                <a:tc>
                  <a:txBody>
                    <a:bodyPr/>
                    <a:lstStyle/>
                    <a:p>
                      <a:pPr algn="r"/>
                      <a:r>
                        <a:rPr sz="1000">
                          <a:solidFill>
                            <a:srgbClr val="DCE7C4"/>
                          </a:solidFill>
                          <a:latin typeface="Noto Naskh Arabic"/>
                          <a:cs typeface="Noto Naskh Arabic"/>
                          <a:ea typeface="Noto Naskh Arabic"/>
                        </a:rPr>
                        <a:t>الخاتمة</a:t>
                      </a:r>
                    </a:p>
                  </a:txBody>
                  <a:tcPr>
                    <a:solidFill>
                      <a:srgbClr val="2c4a12"/>
                    </a:solidFill>
                  </a:tcPr>
                </a:tc>
                <a:tc>
                  <a:txBody>
                    <a:bodyPr/>
                    <a:lstStyle/>
                    <a:p>
                      <a:pPr algn="r"/>
                      <a:r>
                        <a:rPr sz="1000">
                          <a:solidFill>
                            <a:srgbClr val="DCE7C4"/>
                          </a:solidFill>
                          <a:latin typeface="Noto Naskh Arabic"/>
                          <a:cs typeface="Noto Naskh Arabic"/>
                          <a:ea typeface="Noto Naskh Arabic"/>
                        </a:rPr>
                        <a:t>الله أكبر الله أكبر، لا إله إلا الله</a:t>
                      </a:r>
                    </a:p>
                  </a:txBody>
                  <a:tcPr>
                    <a:solidFill>
                      <a:srgbClr val="2c4a12"/>
                    </a:solidFill>
                  </a:tcPr>
                </a:tc>
                <a:tc>
                  <a:txBody>
                    <a:bodyPr/>
                    <a:lstStyle/>
                    <a:p>
                      <a:pPr algn="r"/>
                      <a:r>
                        <a:rPr sz="1000">
                          <a:solidFill>
                            <a:srgbClr val="DCE7C4"/>
                          </a:solidFill>
                          <a:latin typeface="Noto Naskh Arabic"/>
                          <a:cs typeface="Noto Naskh Arabic"/>
                          <a:ea typeface="Noto Naskh Arabic"/>
                        </a:rPr>
                        <a:t>الله أكبر الله أكبر، لا إله إلا الله</a:t>
                      </a:r>
                    </a:p>
                  </a:txBody>
                  <a:tcPr>
                    <a:solidFill>
                      <a:srgbClr val="2c4a12"/>
                    </a:solidFill>
                  </a:tcPr>
                </a:tc>
              </a:tr>
            </a:tbl>
          </a:graphicData>
        </a:graphic>
      </p:graphicFrame>
      <p:pic>
        <p:nvPicPr>
          <p:cNvPr id="10" name="Picture 9" descr="minaret_60_034.jpg"/>
          <p:cNvPicPr>
            <a:picLocks noChangeAspect="1"/>
          </p:cNvPicPr>
          <p:nvPr/>
        </p:nvPicPr>
        <p:blipFill>
          <a:blip r:embed="rId4"/>
          <a:stretch>
            <a:fillRect/>
          </a:stretch>
        </p:blipFill>
        <p:spPr>
          <a:xfrm>
            <a:off x="347472" y="4764024"/>
            <a:ext cx="5486400" cy="310896"/>
          </a:xfrm>
          <a:prstGeom prst="rect">
            <a:avLst/>
          </a:prstGeom>
        </p:spPr>
      </p:pic>
      <p:pic>
        <p:nvPicPr>
          <p:cNvPr id="11" name="Picture 10"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60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أخطاء تقع في الأذان</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 مدّ همزة الوصل في لفظ الجلالة فيقول: «آلله أكبر»، ويتولد عن هذا المدّ استفهام، فكأنه يستفهم «أألله أكبر؟» وهذا لحن مفسد للمعنى</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ب) مدّ الضم في هاء لفظ الجلالة فيتولد حرف الواو: «اللهو أكبر»، وهو لحن</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ج) زيادة ألف بعد باء «أكبر» فتصبح «أكبار»، وهو من أسماء الطبل، وهذا لحن يفسد المعنى</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د) زيادة ألف بعد ميم «محمد» فيصبح «محمادًا»، وهو لحن فاحش</a:t>
            </a:r>
          </a:p>
        </p:txBody>
      </p:sp>
      <p:pic>
        <p:nvPicPr>
          <p:cNvPr id="13" name="Picture 12" descr="minaret_60_034.jpg"/>
          <p:cNvPicPr>
            <a:picLocks noChangeAspect="1"/>
          </p:cNvPicPr>
          <p:nvPr/>
        </p:nvPicPr>
        <p:blipFill>
          <a:blip r:embed="rId4"/>
          <a:stretch>
            <a:fillRect/>
          </a:stretch>
        </p:blipFill>
        <p:spPr>
          <a:xfrm>
            <a:off x="347472" y="4764024"/>
            <a:ext cx="5486400" cy="310896"/>
          </a:xfrm>
          <a:prstGeom prst="rect">
            <a:avLst/>
          </a:prstGeom>
        </p:spPr>
      </p:pic>
      <p:pic>
        <p:nvPicPr>
          <p:cNvPr id="14" name="Picture 13" descr="markaz_lockup_plate.png"/>
          <p:cNvPicPr>
            <a:picLocks noChangeAspect="1"/>
          </p:cNvPicPr>
          <p:nvPr/>
        </p:nvPicPr>
        <p:blipFill>
          <a:blip r:embed="rId5"/>
          <a:stretch>
            <a:fillRect/>
          </a:stretch>
        </p:blipFill>
        <p:spPr>
          <a:xfrm>
            <a:off x="7761199" y="164592"/>
            <a:ext cx="1181632" cy="822960"/>
          </a:xfrm>
          <a:prstGeom prst="rect">
            <a:avLst/>
          </a:prstGeom>
        </p:spPr>
      </p:pic>
    </p:spTree>
  </p:cSld>
  <p:clrMapOvr>
    <a:masterClrMapping/>
  </p:clrMapOvr>
  <p:transition spd="med">
    <p:fade dur="700000"/>
  </p:transition>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ide_closing.png"/>
          <p:cNvPicPr>
            <a:picLocks noChangeAspect="1"/>
          </p:cNvPicPr>
          <p:nvPr/>
        </p:nvPicPr>
        <p:blipFill>
          <a:blip r:embed="rId3"/>
          <a:stretch>
            <a:fillRect/>
          </a:stretch>
        </p:blipFill>
        <p:spPr>
          <a:xfrm>
            <a:off x="0" y="3675887"/>
            <a:ext cx="9144000" cy="1463040"/>
          </a:xfrm>
          <a:prstGeom prst="rect">
            <a:avLst/>
          </a:prstGeom>
        </p:spPr>
      </p:pic>
      <p:sp>
        <p:nvSpPr>
          <p:cNvPr id="3" name="Rectangle 2"/>
          <p:cNvSpPr/>
          <p:nvPr/>
        </p:nvSpPr>
        <p:spPr>
          <a:xfrm>
            <a:off x="0" y="0"/>
            <a:ext cx="9144000" cy="13716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417320"/>
            <a:ext cx="8138160" cy="1234440"/>
          </a:xfrm>
          <a:prstGeom prst="rect">
            <a:avLst/>
          </a:prstGeom>
          <a:noFill/>
        </p:spPr>
        <p:txBody>
          <a:bodyPr wrap="square" a:rtlCol="1">
            <a:normAutofit/>
          </a:bodyPr>
          <a:lstStyle/>
          <a:p>
            <a:pPr algn="r" a:rtl="1"/>
            <a:r>
              <a:rPr sz="3400" b="1" a:rtl="1">
                <a:solidFill>
                  <a:srgbClr val="FFFFFF"/>
                </a:solidFill>
                <a:latin typeface="Noto Naskh Arabic"/>
                <a:cs typeface="Noto Naskh Arabic"/>
                <a:ea typeface="Noto Naskh Arabic"/>
              </a:rPr>
              <a:t>خلاصة العرض</a:t>
            </a:r>
          </a:p>
        </p:txBody>
      </p:sp>
      <p:sp>
        <p:nvSpPr>
          <p:cNvPr id="5" name="TextBox 4"/>
          <p:cNvSpPr txBox="1"/>
          <p:nvPr/>
        </p:nvSpPr>
        <p:spPr>
          <a:xfrm>
            <a:off x="502920" y="2788920"/>
            <a:ext cx="8138160" cy="868680"/>
          </a:xfrm>
          <a:prstGeom prst="rect">
            <a:avLst/>
          </a:prstGeom>
          <a:noFill/>
        </p:spPr>
        <p:txBody>
          <a:bodyPr wrap="square" a:rtlCol="1">
            <a:normAutofit/>
          </a:bodyPr>
          <a:lstStyle/>
          <a:p>
            <a:pPr algn="r" a:rtl="1"/>
            <a:r>
              <a:rPr sz="1800" b="0" a:rtl="1">
                <a:solidFill>
                  <a:srgbClr val="E0E0E0"/>
                </a:solidFill>
                <a:latin typeface="Noto Naskh Arabic"/>
                <a:cs typeface="Noto Naskh Arabic"/>
                <a:ea typeface="Noto Naskh Arabic"/>
              </a:rPr>
              <a:t>أحكام الطهارة والصلاة — الموضوع الأول والموضوع الثاني</a:t>
            </a:r>
          </a:p>
        </p:txBody>
      </p:sp>
      <p:pic>
        <p:nvPicPr>
          <p:cNvPr id="8" name="Picture 7" descr="markaz_lockup_bare.png"/>
          <p:cNvPicPr>
            <a:picLocks noChangeAspect="1"/>
          </p:cNvPicPr>
          <p:nvPr/>
        </p:nvPicPr>
        <p:blipFill>
          <a:blip r:embed="rId5"/>
          <a:stretch>
            <a:fillRect/>
          </a:stretch>
        </p:blipFill>
        <p:spPr>
          <a:xfrm>
            <a:off x="7721740" y="164592"/>
            <a:ext cx="1221091" cy="822960"/>
          </a:xfrm>
          <a:prstGeom prst="rect">
            <a:avLst/>
          </a:prstGeom>
        </p:spPr>
      </p:pic>
    </p:spTree>
  </p:cSld>
  <p:clrMapOvr>
    <a:masterClrMapping/>
  </p:clrMapOvr>
  <p:transition spd="med">
    <p:fade dur="900000"/>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